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84" autoAdjust="0"/>
    <p:restoredTop sz="89858" autoAdjust="0"/>
  </p:normalViewPr>
  <p:slideViewPr>
    <p:cSldViewPr snapToGrid="0">
      <p:cViewPr varScale="1">
        <p:scale>
          <a:sx n="66" d="100"/>
          <a:sy n="66" d="100"/>
        </p:scale>
        <p:origin x="-696"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A00D036-27C1-46B4-8740-A687BE90F6E2}" type="datetimeFigureOut">
              <a:rPr lang="en-US" smtClean="0"/>
              <a:t>6/19/2021</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9B90FA7-BA7D-4D33-8AF3-0AA297C19865}" type="slidenum">
              <a:rPr lang="en-US" smtClean="0"/>
              <a:t>‹#›</a:t>
            </a:fld>
            <a:endParaRPr lang="en-US"/>
          </a:p>
        </p:txBody>
      </p:sp>
    </p:spTree>
    <p:extLst>
      <p:ext uri="{BB962C8B-B14F-4D97-AF65-F5344CB8AC3E}">
        <p14:creationId xmlns:p14="http://schemas.microsoft.com/office/powerpoint/2010/main" val="28329681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457200" algn="just">
              <a:lnSpc>
                <a:spcPct val="200000"/>
              </a:lnSpc>
              <a:spcBef>
                <a:spcPts val="0"/>
              </a:spcBef>
              <a:spcAft>
                <a:spcPts val="1000"/>
              </a:spcAft>
            </a:pPr>
            <a:r>
              <a:rPr lang="en-US" sz="1200" dirty="0" smtClean="0">
                <a:effectLst/>
                <a:latin typeface="Times New Roman"/>
                <a:ea typeface="Calibri"/>
              </a:rPr>
              <a:t>However, the youth crime rate over the last decade has reduced significantly. Over the last decade, the charged youths were 21% fewer than 2000 (Allen &amp; </a:t>
            </a:r>
            <a:r>
              <a:rPr lang="en-US" sz="1200" dirty="0" err="1" smtClean="0">
                <a:effectLst/>
                <a:latin typeface="Times New Roman"/>
                <a:ea typeface="Calibri"/>
              </a:rPr>
              <a:t>Superle</a:t>
            </a:r>
            <a:r>
              <a:rPr lang="en-US" sz="1200" dirty="0" smtClean="0">
                <a:effectLst/>
                <a:latin typeface="Times New Roman"/>
                <a:ea typeface="Calibri"/>
              </a:rPr>
              <a:t> 2016). The big question is, why do youths involved in crimes more than adults? Also, there are questions on why there is decreased crime rate among the youth over the past decade. </a:t>
            </a:r>
          </a:p>
          <a:p>
            <a:endParaRPr lang="en-US" dirty="0"/>
          </a:p>
        </p:txBody>
      </p:sp>
      <p:sp>
        <p:nvSpPr>
          <p:cNvPr id="4" name="Slide Number Placeholder 3"/>
          <p:cNvSpPr>
            <a:spLocks noGrp="1"/>
          </p:cNvSpPr>
          <p:nvPr>
            <p:ph type="sldNum" sz="quarter" idx="10"/>
          </p:nvPr>
        </p:nvSpPr>
        <p:spPr/>
        <p:txBody>
          <a:bodyPr/>
          <a:lstStyle/>
          <a:p>
            <a:fld id="{39B90FA7-BA7D-4D33-8AF3-0AA297C19865}" type="slidenum">
              <a:rPr lang="en-US" smtClean="0"/>
              <a:t>2</a:t>
            </a:fld>
            <a:endParaRPr lang="en-US"/>
          </a:p>
        </p:txBody>
      </p:sp>
    </p:spTree>
    <p:extLst>
      <p:ext uri="{BB962C8B-B14F-4D97-AF65-F5344CB8AC3E}">
        <p14:creationId xmlns:p14="http://schemas.microsoft.com/office/powerpoint/2010/main" val="16964918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457200" algn="just">
              <a:lnSpc>
                <a:spcPct val="200000"/>
              </a:lnSpc>
              <a:spcBef>
                <a:spcPts val="0"/>
              </a:spcBef>
              <a:spcAft>
                <a:spcPts val="1000"/>
              </a:spcAft>
            </a:pPr>
            <a:r>
              <a:rPr lang="en-US" sz="1200" dirty="0" smtClean="0">
                <a:effectLst/>
                <a:latin typeface="Times New Roman"/>
                <a:ea typeface="Calibri"/>
              </a:rPr>
              <a:t>If a youth is surrounded by friends committing crimes, he/she is tempted to commit the same to be accepted in the group. This has made more youths commit crimes, thus increasing the crime rate among the youths in the country. </a:t>
            </a:r>
          </a:p>
          <a:p>
            <a:endParaRPr lang="en-US" dirty="0"/>
          </a:p>
        </p:txBody>
      </p:sp>
      <p:sp>
        <p:nvSpPr>
          <p:cNvPr id="4" name="Slide Number Placeholder 3"/>
          <p:cNvSpPr>
            <a:spLocks noGrp="1"/>
          </p:cNvSpPr>
          <p:nvPr>
            <p:ph type="sldNum" sz="quarter" idx="10"/>
          </p:nvPr>
        </p:nvSpPr>
        <p:spPr/>
        <p:txBody>
          <a:bodyPr/>
          <a:lstStyle/>
          <a:p>
            <a:fld id="{39B90FA7-BA7D-4D33-8AF3-0AA297C19865}" type="slidenum">
              <a:rPr lang="en-US" smtClean="0"/>
              <a:t>3</a:t>
            </a:fld>
            <a:endParaRPr lang="en-US"/>
          </a:p>
        </p:txBody>
      </p:sp>
    </p:spTree>
    <p:extLst>
      <p:ext uri="{BB962C8B-B14F-4D97-AF65-F5344CB8AC3E}">
        <p14:creationId xmlns:p14="http://schemas.microsoft.com/office/powerpoint/2010/main" val="40840371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effectLst/>
                <a:latin typeface="Times New Roman"/>
                <a:ea typeface="Calibri"/>
              </a:rPr>
              <a:t>Parental care and influence is an essential factor in growth and development of children. With many parents committed to their economic affairs, there is little interaction with their children and thus leaving them to copy unacceptable behaviours from their peers (Penney et al., 2010). This has left many youths at the risk of committing crimes and thus the cause of the increased crime rate among the youths. </a:t>
            </a:r>
            <a:endParaRPr lang="en-US" dirty="0"/>
          </a:p>
        </p:txBody>
      </p:sp>
      <p:sp>
        <p:nvSpPr>
          <p:cNvPr id="4" name="Slide Number Placeholder 3"/>
          <p:cNvSpPr>
            <a:spLocks noGrp="1"/>
          </p:cNvSpPr>
          <p:nvPr>
            <p:ph type="sldNum" sz="quarter" idx="10"/>
          </p:nvPr>
        </p:nvSpPr>
        <p:spPr/>
        <p:txBody>
          <a:bodyPr/>
          <a:lstStyle/>
          <a:p>
            <a:fld id="{39B90FA7-BA7D-4D33-8AF3-0AA297C19865}" type="slidenum">
              <a:rPr lang="en-US" smtClean="0"/>
              <a:t>4</a:t>
            </a:fld>
            <a:endParaRPr lang="en-US"/>
          </a:p>
        </p:txBody>
      </p:sp>
    </p:spTree>
    <p:extLst>
      <p:ext uri="{BB962C8B-B14F-4D97-AF65-F5344CB8AC3E}">
        <p14:creationId xmlns:p14="http://schemas.microsoft.com/office/powerpoint/2010/main" val="305149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9B90FA7-BA7D-4D33-8AF3-0AA297C19865}" type="slidenum">
              <a:rPr lang="en-US" smtClean="0"/>
              <a:t>5</a:t>
            </a:fld>
            <a:endParaRPr lang="en-US"/>
          </a:p>
        </p:txBody>
      </p:sp>
    </p:spTree>
    <p:extLst>
      <p:ext uri="{BB962C8B-B14F-4D97-AF65-F5344CB8AC3E}">
        <p14:creationId xmlns:p14="http://schemas.microsoft.com/office/powerpoint/2010/main" val="21671004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457200" algn="just">
              <a:lnSpc>
                <a:spcPct val="200000"/>
              </a:lnSpc>
              <a:spcBef>
                <a:spcPts val="0"/>
              </a:spcBef>
              <a:spcAft>
                <a:spcPts val="1000"/>
              </a:spcAft>
            </a:pPr>
            <a:r>
              <a:rPr lang="en-US" sz="1200" dirty="0" smtClean="0">
                <a:effectLst/>
                <a:latin typeface="Times New Roman"/>
                <a:ea typeface="Calibri"/>
              </a:rPr>
              <a:t>However, the government has put measures to eliminate causes of high crime rate among the youths like creating employment and thus the reduced severity in the last decade. With the continued trend, Canada may eliminate youth crime over the next 20 or 30 years. </a:t>
            </a:r>
          </a:p>
          <a:p>
            <a:endParaRPr lang="en-US" dirty="0"/>
          </a:p>
        </p:txBody>
      </p:sp>
      <p:sp>
        <p:nvSpPr>
          <p:cNvPr id="4" name="Slide Number Placeholder 3"/>
          <p:cNvSpPr>
            <a:spLocks noGrp="1"/>
          </p:cNvSpPr>
          <p:nvPr>
            <p:ph type="sldNum" sz="quarter" idx="10"/>
          </p:nvPr>
        </p:nvSpPr>
        <p:spPr/>
        <p:txBody>
          <a:bodyPr/>
          <a:lstStyle/>
          <a:p>
            <a:fld id="{39B90FA7-BA7D-4D33-8AF3-0AA297C19865}" type="slidenum">
              <a:rPr lang="en-US" smtClean="0"/>
              <a:t>6</a:t>
            </a:fld>
            <a:endParaRPr lang="en-US"/>
          </a:p>
        </p:txBody>
      </p:sp>
    </p:spTree>
    <p:extLst>
      <p:ext uri="{BB962C8B-B14F-4D97-AF65-F5344CB8AC3E}">
        <p14:creationId xmlns:p14="http://schemas.microsoft.com/office/powerpoint/2010/main" val="1079995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6/19/2021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6/19/2021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6/19/2021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6/19/2021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6/19/2021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6/19/2021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6/19/2021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6/19/2021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58583" y="1197736"/>
            <a:ext cx="7766936" cy="953035"/>
          </a:xfrm>
        </p:spPr>
        <p:txBody>
          <a:bodyPr/>
          <a:lstStyle/>
          <a:p>
            <a:pPr algn="ctr"/>
            <a:r>
              <a:rPr lang="en-US" sz="4400" dirty="0" smtClean="0"/>
              <a:t>Title page </a:t>
            </a:r>
            <a:endParaRPr lang="en-US" sz="4400" dirty="0"/>
          </a:p>
        </p:txBody>
      </p:sp>
      <p:sp>
        <p:nvSpPr>
          <p:cNvPr id="3" name="Subtitle 2"/>
          <p:cNvSpPr>
            <a:spLocks noGrp="1"/>
          </p:cNvSpPr>
          <p:nvPr>
            <p:ph type="subTitle" idx="1"/>
          </p:nvPr>
        </p:nvSpPr>
        <p:spPr>
          <a:xfrm>
            <a:off x="1507067" y="2524260"/>
            <a:ext cx="7766936" cy="3709116"/>
          </a:xfrm>
        </p:spPr>
        <p:txBody>
          <a:bodyPr>
            <a:normAutofit/>
          </a:bodyPr>
          <a:lstStyle/>
          <a:p>
            <a:pPr algn="ctr">
              <a:lnSpc>
                <a:spcPct val="200000"/>
              </a:lnSpc>
              <a:spcBef>
                <a:spcPts val="0"/>
              </a:spcBef>
              <a:spcAft>
                <a:spcPts val="1000"/>
              </a:spcAft>
            </a:pPr>
            <a:r>
              <a:rPr lang="en-US" sz="2000" dirty="0">
                <a:solidFill>
                  <a:schemeClr val="tx1"/>
                </a:solidFill>
                <a:latin typeface="Times New Roman"/>
                <a:ea typeface="Calibri"/>
              </a:rPr>
              <a:t>Youth crime in Canada</a:t>
            </a:r>
          </a:p>
          <a:p>
            <a:pPr algn="ctr">
              <a:lnSpc>
                <a:spcPct val="200000"/>
              </a:lnSpc>
              <a:spcBef>
                <a:spcPts val="0"/>
              </a:spcBef>
              <a:spcAft>
                <a:spcPts val="1000"/>
              </a:spcAft>
            </a:pPr>
            <a:r>
              <a:rPr lang="en-US" sz="2000" dirty="0">
                <a:solidFill>
                  <a:schemeClr val="tx1"/>
                </a:solidFill>
                <a:latin typeface="Times New Roman"/>
                <a:ea typeface="Calibri"/>
              </a:rPr>
              <a:t>Institutional affiliation</a:t>
            </a:r>
          </a:p>
          <a:p>
            <a:pPr algn="ctr">
              <a:lnSpc>
                <a:spcPct val="200000"/>
              </a:lnSpc>
              <a:spcBef>
                <a:spcPts val="0"/>
              </a:spcBef>
              <a:spcAft>
                <a:spcPts val="1000"/>
              </a:spcAft>
            </a:pPr>
            <a:r>
              <a:rPr lang="en-US" sz="2000" dirty="0">
                <a:solidFill>
                  <a:schemeClr val="tx1"/>
                </a:solidFill>
                <a:latin typeface="Times New Roman"/>
                <a:ea typeface="Calibri"/>
              </a:rPr>
              <a:t>Name of lecturer</a:t>
            </a:r>
          </a:p>
          <a:p>
            <a:pPr algn="ctr">
              <a:lnSpc>
                <a:spcPct val="200000"/>
              </a:lnSpc>
              <a:spcBef>
                <a:spcPts val="0"/>
              </a:spcBef>
              <a:spcAft>
                <a:spcPts val="1000"/>
              </a:spcAft>
            </a:pPr>
            <a:r>
              <a:rPr lang="en-US" sz="2000" dirty="0">
                <a:solidFill>
                  <a:schemeClr val="tx1"/>
                </a:solidFill>
                <a:latin typeface="Times New Roman"/>
                <a:ea typeface="Calibri"/>
              </a:rPr>
              <a:t>Name of </a:t>
            </a:r>
            <a:r>
              <a:rPr lang="en-US" sz="2000" dirty="0" smtClean="0">
                <a:solidFill>
                  <a:schemeClr val="tx1"/>
                </a:solidFill>
                <a:latin typeface="Times New Roman"/>
                <a:ea typeface="Calibri"/>
              </a:rPr>
              <a:t>student</a:t>
            </a:r>
          </a:p>
          <a:p>
            <a:pPr algn="ctr">
              <a:lnSpc>
                <a:spcPct val="200000"/>
              </a:lnSpc>
              <a:spcBef>
                <a:spcPts val="0"/>
              </a:spcBef>
              <a:spcAft>
                <a:spcPts val="1000"/>
              </a:spcAft>
            </a:pPr>
            <a:r>
              <a:rPr lang="en-US" sz="2000" dirty="0" smtClean="0">
                <a:solidFill>
                  <a:schemeClr val="tx1"/>
                </a:solidFill>
                <a:latin typeface="Times New Roman"/>
                <a:ea typeface="Calibri"/>
              </a:rPr>
              <a:t>Due </a:t>
            </a:r>
            <a:r>
              <a:rPr lang="en-US" sz="2000" dirty="0">
                <a:solidFill>
                  <a:schemeClr val="tx1"/>
                </a:solidFill>
                <a:latin typeface="Times New Roman"/>
                <a:ea typeface="Calibri"/>
              </a:rPr>
              <a:t>date </a:t>
            </a:r>
            <a:endParaRPr lang="en-US" sz="2000" dirty="0">
              <a:solidFill>
                <a:schemeClr val="tx1"/>
              </a:solidFill>
            </a:endParaRPr>
          </a:p>
        </p:txBody>
      </p:sp>
    </p:spTree>
    <p:extLst>
      <p:ext uri="{BB962C8B-B14F-4D97-AF65-F5344CB8AC3E}">
        <p14:creationId xmlns:p14="http://schemas.microsoft.com/office/powerpoint/2010/main" val="521040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1"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wheel(1)">
                                      <p:cBhvr>
                                        <p:cTn id="13" dur="2000"/>
                                        <p:tgtEl>
                                          <p:spTgt spid="3">
                                            <p:txEl>
                                              <p:pRg st="0" end="0"/>
                                            </p:txEl>
                                          </p:spTgt>
                                        </p:tgtEl>
                                      </p:cBhvr>
                                    </p:animEffect>
                                  </p:childTnLst>
                                </p:cTn>
                              </p:par>
                              <p:par>
                                <p:cTn id="14" presetID="21" presetClass="entr" presetSubtype="1" fill="hold" nodeType="with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wheel(1)">
                                      <p:cBhvr>
                                        <p:cTn id="16" dur="2000"/>
                                        <p:tgtEl>
                                          <p:spTgt spid="3">
                                            <p:txEl>
                                              <p:pRg st="1" end="1"/>
                                            </p:txEl>
                                          </p:spTgt>
                                        </p:tgtEl>
                                      </p:cBhvr>
                                    </p:animEffect>
                                  </p:childTnLst>
                                </p:cTn>
                              </p:par>
                              <p:par>
                                <p:cTn id="17" presetID="21" presetClass="entr" presetSubtype="1"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wheel(1)">
                                      <p:cBhvr>
                                        <p:cTn id="19" dur="2000"/>
                                        <p:tgtEl>
                                          <p:spTgt spid="3">
                                            <p:txEl>
                                              <p:pRg st="2" end="2"/>
                                            </p:txEl>
                                          </p:spTgt>
                                        </p:tgtEl>
                                      </p:cBhvr>
                                    </p:animEffect>
                                  </p:childTnLst>
                                </p:cTn>
                              </p:par>
                              <p:par>
                                <p:cTn id="20" presetID="21" presetClass="entr" presetSubtype="1"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heel(1)">
                                      <p:cBhvr>
                                        <p:cTn id="22" dur="2000"/>
                                        <p:tgtEl>
                                          <p:spTgt spid="3">
                                            <p:txEl>
                                              <p:pRg st="3" end="3"/>
                                            </p:txEl>
                                          </p:spTgt>
                                        </p:tgtEl>
                                      </p:cBhvr>
                                    </p:animEffect>
                                  </p:childTnLst>
                                </p:cTn>
                              </p:par>
                              <p:par>
                                <p:cTn id="23" presetID="21" presetClass="entr" presetSubtype="1"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wheel(1)">
                                      <p:cBhvr>
                                        <p:cTn id="25"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29803"/>
          </a:xfrm>
        </p:spPr>
        <p:txBody>
          <a:bodyPr/>
          <a:lstStyle/>
          <a:p>
            <a:r>
              <a:rPr lang="en-US" dirty="0" smtClean="0"/>
              <a:t>Introduction</a:t>
            </a:r>
            <a:endParaRPr lang="en-US" dirty="0"/>
          </a:p>
        </p:txBody>
      </p:sp>
      <p:sp>
        <p:nvSpPr>
          <p:cNvPr id="3" name="Content Placeholder 2"/>
          <p:cNvSpPr>
            <a:spLocks noGrp="1"/>
          </p:cNvSpPr>
          <p:nvPr>
            <p:ph idx="1"/>
          </p:nvPr>
        </p:nvSpPr>
        <p:spPr>
          <a:xfrm>
            <a:off x="141668" y="1519707"/>
            <a:ext cx="9942490" cy="5177307"/>
          </a:xfrm>
        </p:spPr>
        <p:txBody>
          <a:bodyPr>
            <a:normAutofit/>
          </a:bodyPr>
          <a:lstStyle/>
          <a:p>
            <a:r>
              <a:rPr lang="en-US" sz="2000" dirty="0">
                <a:latin typeface="Times New Roman"/>
                <a:ea typeface="Calibri"/>
              </a:rPr>
              <a:t>Canada has experienced an increased crime rate among the youths as compared to the adults. </a:t>
            </a:r>
            <a:endParaRPr lang="en-US" sz="2000" dirty="0" smtClean="0">
              <a:latin typeface="Times New Roman"/>
              <a:ea typeface="Calibri"/>
            </a:endParaRPr>
          </a:p>
          <a:p>
            <a:r>
              <a:rPr lang="en-US" sz="2000" dirty="0" smtClean="0">
                <a:latin typeface="Times New Roman"/>
                <a:ea typeface="Calibri"/>
              </a:rPr>
              <a:t>This </a:t>
            </a:r>
            <a:r>
              <a:rPr lang="en-US" sz="2000" dirty="0">
                <a:latin typeface="Times New Roman"/>
                <a:ea typeface="Calibri"/>
              </a:rPr>
              <a:t>makes 40% of crimes recorded on violent crimes and personal theft in the country. </a:t>
            </a:r>
            <a:endParaRPr lang="en-US" sz="2000" dirty="0" smtClean="0">
              <a:latin typeface="Times New Roman"/>
              <a:ea typeface="Calibri"/>
            </a:endParaRPr>
          </a:p>
          <a:p>
            <a:r>
              <a:rPr lang="en-US" sz="2000" dirty="0" smtClean="0">
                <a:latin typeface="Times New Roman"/>
                <a:ea typeface="Calibri"/>
              </a:rPr>
              <a:t>This </a:t>
            </a:r>
            <a:r>
              <a:rPr lang="en-US" sz="2000" dirty="0">
                <a:latin typeface="Times New Roman"/>
                <a:ea typeface="Calibri"/>
              </a:rPr>
              <a:t>is higher than crimes recorded on adults, representing only 25% of the Canadian population committing the same crimes. </a:t>
            </a:r>
            <a:endParaRPr lang="en-US" sz="2000" dirty="0" smtClean="0">
              <a:latin typeface="Times New Roman"/>
              <a:ea typeface="Calibri"/>
            </a:endParaRPr>
          </a:p>
          <a:p>
            <a:r>
              <a:rPr lang="en-US" sz="2000" dirty="0" smtClean="0">
                <a:latin typeface="Times New Roman"/>
                <a:ea typeface="Calibri"/>
              </a:rPr>
              <a:t>The </a:t>
            </a:r>
            <a:r>
              <a:rPr lang="en-US" sz="2000" dirty="0">
                <a:latin typeface="Times New Roman"/>
                <a:ea typeface="Calibri"/>
              </a:rPr>
              <a:t>age bracket with a higher crime rate in Canada is between 15 years and 19 years and are at risk of being victimized of criminal justice than those above 20 years. </a:t>
            </a:r>
            <a:endParaRPr lang="en-US" sz="2000" dirty="0" smtClean="0">
              <a:latin typeface="Times New Roman"/>
              <a:ea typeface="Calibri"/>
            </a:endParaRPr>
          </a:p>
          <a:p>
            <a:pPr>
              <a:lnSpc>
                <a:spcPct val="200000"/>
              </a:lnSpc>
            </a:pPr>
            <a:r>
              <a:rPr lang="en-US" sz="2000" dirty="0" smtClean="0">
                <a:latin typeface="Times New Roman"/>
                <a:ea typeface="Calibri"/>
              </a:rPr>
              <a:t>Although </a:t>
            </a:r>
            <a:r>
              <a:rPr lang="en-US" sz="2000" dirty="0">
                <a:latin typeface="Times New Roman"/>
                <a:ea typeface="Calibri"/>
              </a:rPr>
              <a:t>the youths are more victimized and may be injured during violent crimes, 77% of the youth crimes are never reported to the police. </a:t>
            </a:r>
            <a:endParaRPr lang="en-US" sz="2000" dirty="0"/>
          </a:p>
        </p:txBody>
      </p:sp>
    </p:spTree>
    <p:extLst>
      <p:ext uri="{BB962C8B-B14F-4D97-AF65-F5344CB8AC3E}">
        <p14:creationId xmlns:p14="http://schemas.microsoft.com/office/powerpoint/2010/main" val="27302233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233714"/>
          </a:xfrm>
        </p:spPr>
        <p:txBody>
          <a:bodyPr>
            <a:normAutofit fontScale="90000"/>
          </a:bodyPr>
          <a:lstStyle/>
          <a:p>
            <a:pPr marL="0" marR="0" algn="ctr">
              <a:lnSpc>
                <a:spcPct val="200000"/>
              </a:lnSpc>
              <a:spcBef>
                <a:spcPts val="0"/>
              </a:spcBef>
              <a:spcAft>
                <a:spcPts val="1000"/>
              </a:spcAft>
            </a:pPr>
            <a:r>
              <a:rPr lang="en-US" sz="4900" b="1" dirty="0">
                <a:latin typeface="Times New Roman"/>
                <a:ea typeface="Calibri"/>
              </a:rPr>
              <a:t>Causes of increased crime rate</a:t>
            </a:r>
            <a:r>
              <a:rPr lang="en-US" dirty="0">
                <a:latin typeface="Times New Roman"/>
                <a:ea typeface="Calibri"/>
              </a:rPr>
              <a:t/>
            </a:r>
            <a:br>
              <a:rPr lang="en-US" dirty="0">
                <a:latin typeface="Times New Roman"/>
                <a:ea typeface="Calibri"/>
              </a:rPr>
            </a:br>
            <a:endParaRPr lang="en-US" dirty="0"/>
          </a:p>
        </p:txBody>
      </p:sp>
      <p:sp>
        <p:nvSpPr>
          <p:cNvPr id="3" name="Content Placeholder 2"/>
          <p:cNvSpPr>
            <a:spLocks noGrp="1"/>
          </p:cNvSpPr>
          <p:nvPr>
            <p:ph idx="1"/>
          </p:nvPr>
        </p:nvSpPr>
        <p:spPr>
          <a:xfrm>
            <a:off x="188685" y="2160589"/>
            <a:ext cx="10000343" cy="4559525"/>
          </a:xfrm>
        </p:spPr>
        <p:txBody>
          <a:bodyPr>
            <a:noAutofit/>
          </a:bodyPr>
          <a:lstStyle/>
          <a:p>
            <a:r>
              <a:rPr lang="en-US" sz="2000" dirty="0">
                <a:latin typeface="Times New Roman"/>
                <a:ea typeface="Calibri"/>
              </a:rPr>
              <a:t>The Canadian youths have experienced a higher crime rate due to various reasons</a:t>
            </a:r>
            <a:r>
              <a:rPr lang="en-US" sz="2000" dirty="0" smtClean="0">
                <a:latin typeface="Times New Roman"/>
                <a:ea typeface="Calibri"/>
              </a:rPr>
              <a:t>.</a:t>
            </a:r>
          </a:p>
          <a:p>
            <a:r>
              <a:rPr lang="en-US" sz="2000" dirty="0" smtClean="0">
                <a:latin typeface="Times New Roman"/>
                <a:ea typeface="Calibri"/>
              </a:rPr>
              <a:t> </a:t>
            </a:r>
            <a:r>
              <a:rPr lang="en-US" sz="2000" dirty="0">
                <a:latin typeface="Times New Roman"/>
                <a:ea typeface="Calibri"/>
              </a:rPr>
              <a:t>First, violence in their social circles may have contributed to the increased crime rate among the youths. </a:t>
            </a:r>
            <a:endParaRPr lang="en-US" sz="2000" dirty="0" smtClean="0">
              <a:latin typeface="Times New Roman"/>
              <a:ea typeface="Calibri"/>
            </a:endParaRPr>
          </a:p>
          <a:p>
            <a:r>
              <a:rPr lang="en-US" sz="2000" dirty="0" smtClean="0">
                <a:latin typeface="Times New Roman"/>
                <a:ea typeface="Calibri"/>
              </a:rPr>
              <a:t>When </a:t>
            </a:r>
            <a:r>
              <a:rPr lang="en-US" sz="2000" dirty="0">
                <a:latin typeface="Times New Roman"/>
                <a:ea typeface="Calibri"/>
              </a:rPr>
              <a:t>a person grows in violent environments, he/she takes those behaviours and thus become more prone to delinquency. </a:t>
            </a:r>
            <a:endParaRPr lang="en-US" sz="2000" dirty="0" smtClean="0">
              <a:latin typeface="Times New Roman"/>
              <a:ea typeface="Calibri"/>
            </a:endParaRPr>
          </a:p>
          <a:p>
            <a:r>
              <a:rPr lang="en-US" sz="2000" dirty="0" smtClean="0">
                <a:latin typeface="Times New Roman"/>
                <a:ea typeface="Calibri"/>
              </a:rPr>
              <a:t>This </a:t>
            </a:r>
            <a:r>
              <a:rPr lang="en-US" sz="2000" dirty="0">
                <a:latin typeface="Times New Roman"/>
                <a:ea typeface="Calibri"/>
              </a:rPr>
              <a:t>is described as street survival as they have to navigate through the challenging social setting to ensure their survival. </a:t>
            </a:r>
            <a:endParaRPr lang="en-US" sz="2000" dirty="0" smtClean="0">
              <a:latin typeface="Times New Roman"/>
              <a:ea typeface="Calibri"/>
            </a:endParaRPr>
          </a:p>
          <a:p>
            <a:r>
              <a:rPr lang="en-US" sz="2000" dirty="0" smtClean="0">
                <a:latin typeface="Times New Roman"/>
                <a:ea typeface="Calibri"/>
              </a:rPr>
              <a:t>Second</a:t>
            </a:r>
            <a:r>
              <a:rPr lang="en-US" sz="2000" dirty="0">
                <a:latin typeface="Times New Roman"/>
                <a:ea typeface="Calibri"/>
              </a:rPr>
              <a:t>, peer pressure is another cause of the increased crime rate among the youths in Canada. </a:t>
            </a:r>
            <a:endParaRPr lang="en-US" sz="2000" dirty="0" smtClean="0">
              <a:latin typeface="Times New Roman"/>
              <a:ea typeface="Calibri"/>
            </a:endParaRPr>
          </a:p>
          <a:p>
            <a:r>
              <a:rPr lang="en-US" sz="2000" dirty="0" smtClean="0">
                <a:latin typeface="Times New Roman"/>
                <a:ea typeface="Calibri"/>
              </a:rPr>
              <a:t>This </a:t>
            </a:r>
            <a:r>
              <a:rPr lang="en-US" sz="2000" dirty="0">
                <a:latin typeface="Times New Roman"/>
                <a:ea typeface="Calibri"/>
              </a:rPr>
              <a:t>is similar to neighbourhood pressures that put youths at more risk of committing crime</a:t>
            </a:r>
            <a:endParaRPr lang="en-US" sz="2000" dirty="0"/>
          </a:p>
        </p:txBody>
      </p:sp>
    </p:spTree>
    <p:extLst>
      <p:ext uri="{BB962C8B-B14F-4D97-AF65-F5344CB8AC3E}">
        <p14:creationId xmlns:p14="http://schemas.microsoft.com/office/powerpoint/2010/main" val="725233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2"/>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21" presetClass="entr" presetSubtype="1"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heel(1)">
                                      <p:cBhvr>
                                        <p:cTn id="11" dur="2000"/>
                                        <p:tgtEl>
                                          <p:spTgt spid="3">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2" presetClass="entr" presetSubtype="0" fill="hold"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fade">
                                      <p:cBhvr>
                                        <p:cTn id="16" dur="1000"/>
                                        <p:tgtEl>
                                          <p:spTgt spid="3">
                                            <p:txEl>
                                              <p:pRg st="2" end="2"/>
                                            </p:txEl>
                                          </p:spTgt>
                                        </p:tgtEl>
                                      </p:cBhvr>
                                    </p:animEffect>
                                    <p:anim calcmode="lin" valueType="num">
                                      <p:cBhvr>
                                        <p:cTn id="1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6" presetClass="entr" presetSubtype="16"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circle(in)">
                                      <p:cBhvr>
                                        <p:cTn id="23" dur="20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1" presetClass="entr" presetSubtype="1"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wheel(1)">
                                      <p:cBhvr>
                                        <p:cTn id="28" dur="2000"/>
                                        <p:tgtEl>
                                          <p:spTgt spid="3">
                                            <p:txEl>
                                              <p:pRg st="4" end="4"/>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6" presetClass="entr" presetSubtype="0" fill="hold" nodeType="click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Effect transition="in" filter="wipe(down)">
                                      <p:cBhvr>
                                        <p:cTn id="33" dur="580">
                                          <p:stCondLst>
                                            <p:cond delay="0"/>
                                          </p:stCondLst>
                                        </p:cTn>
                                        <p:tgtEl>
                                          <p:spTgt spid="3">
                                            <p:txEl>
                                              <p:pRg st="5" end="5"/>
                                            </p:txEl>
                                          </p:spTgt>
                                        </p:tgtEl>
                                      </p:cBhvr>
                                    </p:animEffect>
                                    <p:anim calcmode="lin" valueType="num">
                                      <p:cBhvr>
                                        <p:cTn id="34"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35"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36"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37"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38"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39" dur="26">
                                          <p:stCondLst>
                                            <p:cond delay="650"/>
                                          </p:stCondLst>
                                        </p:cTn>
                                        <p:tgtEl>
                                          <p:spTgt spid="3">
                                            <p:txEl>
                                              <p:pRg st="5" end="5"/>
                                            </p:txEl>
                                          </p:spTgt>
                                        </p:tgtEl>
                                      </p:cBhvr>
                                      <p:to x="100000" y="60000"/>
                                    </p:animScale>
                                    <p:animScale>
                                      <p:cBhvr>
                                        <p:cTn id="40" dur="166" decel="50000">
                                          <p:stCondLst>
                                            <p:cond delay="676"/>
                                          </p:stCondLst>
                                        </p:cTn>
                                        <p:tgtEl>
                                          <p:spTgt spid="3">
                                            <p:txEl>
                                              <p:pRg st="5" end="5"/>
                                            </p:txEl>
                                          </p:spTgt>
                                        </p:tgtEl>
                                      </p:cBhvr>
                                      <p:to x="100000" y="100000"/>
                                    </p:animScale>
                                    <p:animScale>
                                      <p:cBhvr>
                                        <p:cTn id="41" dur="26">
                                          <p:stCondLst>
                                            <p:cond delay="1312"/>
                                          </p:stCondLst>
                                        </p:cTn>
                                        <p:tgtEl>
                                          <p:spTgt spid="3">
                                            <p:txEl>
                                              <p:pRg st="5" end="5"/>
                                            </p:txEl>
                                          </p:spTgt>
                                        </p:tgtEl>
                                      </p:cBhvr>
                                      <p:to x="100000" y="80000"/>
                                    </p:animScale>
                                    <p:animScale>
                                      <p:cBhvr>
                                        <p:cTn id="42" dur="166" decel="50000">
                                          <p:stCondLst>
                                            <p:cond delay="1338"/>
                                          </p:stCondLst>
                                        </p:cTn>
                                        <p:tgtEl>
                                          <p:spTgt spid="3">
                                            <p:txEl>
                                              <p:pRg st="5" end="5"/>
                                            </p:txEl>
                                          </p:spTgt>
                                        </p:tgtEl>
                                      </p:cBhvr>
                                      <p:to x="100000" y="100000"/>
                                    </p:animScale>
                                    <p:animScale>
                                      <p:cBhvr>
                                        <p:cTn id="43" dur="26">
                                          <p:stCondLst>
                                            <p:cond delay="1642"/>
                                          </p:stCondLst>
                                        </p:cTn>
                                        <p:tgtEl>
                                          <p:spTgt spid="3">
                                            <p:txEl>
                                              <p:pRg st="5" end="5"/>
                                            </p:txEl>
                                          </p:spTgt>
                                        </p:tgtEl>
                                      </p:cBhvr>
                                      <p:to x="100000" y="90000"/>
                                    </p:animScale>
                                    <p:animScale>
                                      <p:cBhvr>
                                        <p:cTn id="44" dur="166" decel="50000">
                                          <p:stCondLst>
                                            <p:cond delay="1668"/>
                                          </p:stCondLst>
                                        </p:cTn>
                                        <p:tgtEl>
                                          <p:spTgt spid="3">
                                            <p:txEl>
                                              <p:pRg st="5" end="5"/>
                                            </p:txEl>
                                          </p:spTgt>
                                        </p:tgtEl>
                                      </p:cBhvr>
                                      <p:to x="100000" y="100000"/>
                                    </p:animScale>
                                    <p:animScale>
                                      <p:cBhvr>
                                        <p:cTn id="45" dur="26">
                                          <p:stCondLst>
                                            <p:cond delay="1808"/>
                                          </p:stCondLst>
                                        </p:cTn>
                                        <p:tgtEl>
                                          <p:spTgt spid="3">
                                            <p:txEl>
                                              <p:pRg st="5" end="5"/>
                                            </p:txEl>
                                          </p:spTgt>
                                        </p:tgtEl>
                                      </p:cBhvr>
                                      <p:to x="100000" y="95000"/>
                                    </p:animScale>
                                    <p:animScale>
                                      <p:cBhvr>
                                        <p:cTn id="46" dur="166" decel="50000">
                                          <p:stCondLst>
                                            <p:cond delay="1834"/>
                                          </p:stCondLst>
                                        </p:cTn>
                                        <p:tgtEl>
                                          <p:spTgt spid="3">
                                            <p:txEl>
                                              <p:pRg st="5" end="5"/>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928914"/>
          </a:xfrm>
        </p:spPr>
        <p:txBody>
          <a:bodyPr>
            <a:normAutofit/>
          </a:bodyPr>
          <a:lstStyle/>
          <a:p>
            <a:r>
              <a:rPr lang="en-US" sz="4400" dirty="0" smtClean="0"/>
              <a:t>Cont. </a:t>
            </a:r>
            <a:endParaRPr lang="en-US" sz="4400" dirty="0"/>
          </a:p>
        </p:txBody>
      </p:sp>
      <p:sp>
        <p:nvSpPr>
          <p:cNvPr id="3" name="Content Placeholder 2"/>
          <p:cNvSpPr>
            <a:spLocks noGrp="1"/>
          </p:cNvSpPr>
          <p:nvPr>
            <p:ph idx="1"/>
          </p:nvPr>
        </p:nvSpPr>
        <p:spPr>
          <a:xfrm>
            <a:off x="101599" y="2160589"/>
            <a:ext cx="10130971" cy="4501468"/>
          </a:xfrm>
        </p:spPr>
        <p:txBody>
          <a:bodyPr>
            <a:normAutofit/>
          </a:bodyPr>
          <a:lstStyle/>
          <a:p>
            <a:r>
              <a:rPr lang="en-US" sz="2000" dirty="0">
                <a:latin typeface="Times New Roman"/>
                <a:ea typeface="Calibri"/>
              </a:rPr>
              <a:t>The country's socioeconomic factors have contributed to the increased crime rate among the youths. </a:t>
            </a:r>
            <a:endParaRPr lang="en-US" sz="2000" dirty="0" smtClean="0">
              <a:latin typeface="Times New Roman"/>
              <a:ea typeface="Calibri"/>
            </a:endParaRPr>
          </a:p>
          <a:p>
            <a:r>
              <a:rPr lang="en-US" sz="2000" dirty="0" smtClean="0">
                <a:latin typeface="Times New Roman"/>
                <a:ea typeface="Calibri"/>
              </a:rPr>
              <a:t>The </a:t>
            </a:r>
            <a:r>
              <a:rPr lang="en-US" sz="2000" dirty="0">
                <a:latin typeface="Times New Roman"/>
                <a:ea typeface="Calibri"/>
              </a:rPr>
              <a:t>youths are common in poorer neighbourhoods as compared to the wealthy areas. </a:t>
            </a:r>
            <a:endParaRPr lang="en-US" sz="2000" dirty="0" smtClean="0">
              <a:latin typeface="Times New Roman"/>
              <a:ea typeface="Calibri"/>
            </a:endParaRPr>
          </a:p>
          <a:p>
            <a:r>
              <a:rPr lang="en-US" sz="2000" dirty="0" smtClean="0">
                <a:latin typeface="Times New Roman"/>
                <a:ea typeface="Calibri"/>
              </a:rPr>
              <a:t>Although </a:t>
            </a:r>
            <a:r>
              <a:rPr lang="en-US" sz="2000" dirty="0">
                <a:latin typeface="Times New Roman"/>
                <a:ea typeface="Calibri"/>
              </a:rPr>
              <a:t>all areas are not exempted from juvenile activities, the crime rate is increased in areas where the youths are socioeconomically pressed and thus will commit crimes to prosper. </a:t>
            </a:r>
            <a:endParaRPr lang="en-US" sz="2000" dirty="0" smtClean="0">
              <a:latin typeface="Times New Roman"/>
              <a:ea typeface="Calibri"/>
            </a:endParaRPr>
          </a:p>
          <a:p>
            <a:r>
              <a:rPr lang="en-US" sz="2000" dirty="0" smtClean="0">
                <a:latin typeface="Times New Roman"/>
                <a:ea typeface="Calibri"/>
              </a:rPr>
              <a:t>Canada </a:t>
            </a:r>
            <a:r>
              <a:rPr lang="en-US" sz="2000" dirty="0">
                <a:latin typeface="Times New Roman"/>
                <a:ea typeface="Calibri"/>
              </a:rPr>
              <a:t>has mixed socioeconomic backgrounds ranging from poor to wealthy individuals. </a:t>
            </a:r>
            <a:endParaRPr lang="en-US" sz="2000" dirty="0" smtClean="0">
              <a:latin typeface="Times New Roman"/>
              <a:ea typeface="Calibri"/>
            </a:endParaRPr>
          </a:p>
          <a:p>
            <a:r>
              <a:rPr lang="en-US" sz="2000" dirty="0" smtClean="0">
                <a:latin typeface="Times New Roman"/>
                <a:ea typeface="Calibri"/>
              </a:rPr>
              <a:t>The </a:t>
            </a:r>
            <a:r>
              <a:rPr lang="en-US" sz="2000" dirty="0">
                <a:latin typeface="Times New Roman"/>
                <a:ea typeface="Calibri"/>
              </a:rPr>
              <a:t>crime rate among youths is high in areas with low socioeconomic status. </a:t>
            </a:r>
            <a:endParaRPr lang="en-US" sz="2000" dirty="0" smtClean="0">
              <a:latin typeface="Times New Roman"/>
              <a:ea typeface="Calibri"/>
            </a:endParaRPr>
          </a:p>
          <a:p>
            <a:r>
              <a:rPr lang="en-US" sz="2000" dirty="0" smtClean="0">
                <a:latin typeface="Times New Roman"/>
                <a:ea typeface="Calibri"/>
              </a:rPr>
              <a:t>Another </a:t>
            </a:r>
            <a:r>
              <a:rPr lang="en-US" sz="2000" dirty="0">
                <a:latin typeface="Times New Roman"/>
                <a:ea typeface="Calibri"/>
              </a:rPr>
              <a:t>reason for the increased crime rate is substance use and lack of moral guidance among the youths. </a:t>
            </a:r>
            <a:endParaRPr lang="en-US" sz="2000" dirty="0"/>
          </a:p>
        </p:txBody>
      </p:sp>
    </p:spTree>
    <p:extLst>
      <p:ext uri="{BB962C8B-B14F-4D97-AF65-F5344CB8AC3E}">
        <p14:creationId xmlns:p14="http://schemas.microsoft.com/office/powerpoint/2010/main" val="22295981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ipe(down)">
                                      <p:cBhvr>
                                        <p:cTn id="14" dur="580">
                                          <p:stCondLst>
                                            <p:cond delay="0"/>
                                          </p:stCondLst>
                                        </p:cTn>
                                        <p:tgtEl>
                                          <p:spTgt spid="3">
                                            <p:txEl>
                                              <p:pRg st="0" end="0"/>
                                            </p:txEl>
                                          </p:spTgt>
                                        </p:tgtEl>
                                      </p:cBhvr>
                                    </p:animEffect>
                                    <p:anim calcmode="lin" valueType="num">
                                      <p:cBhvr>
                                        <p:cTn id="15"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20" dur="26">
                                          <p:stCondLst>
                                            <p:cond delay="650"/>
                                          </p:stCondLst>
                                        </p:cTn>
                                        <p:tgtEl>
                                          <p:spTgt spid="3">
                                            <p:txEl>
                                              <p:pRg st="0" end="0"/>
                                            </p:txEl>
                                          </p:spTgt>
                                        </p:tgtEl>
                                      </p:cBhvr>
                                      <p:to x="100000" y="60000"/>
                                    </p:animScale>
                                    <p:animScale>
                                      <p:cBhvr>
                                        <p:cTn id="21" dur="166" decel="50000">
                                          <p:stCondLst>
                                            <p:cond delay="676"/>
                                          </p:stCondLst>
                                        </p:cTn>
                                        <p:tgtEl>
                                          <p:spTgt spid="3">
                                            <p:txEl>
                                              <p:pRg st="0" end="0"/>
                                            </p:txEl>
                                          </p:spTgt>
                                        </p:tgtEl>
                                      </p:cBhvr>
                                      <p:to x="100000" y="100000"/>
                                    </p:animScale>
                                    <p:animScale>
                                      <p:cBhvr>
                                        <p:cTn id="22" dur="26">
                                          <p:stCondLst>
                                            <p:cond delay="1312"/>
                                          </p:stCondLst>
                                        </p:cTn>
                                        <p:tgtEl>
                                          <p:spTgt spid="3">
                                            <p:txEl>
                                              <p:pRg st="0" end="0"/>
                                            </p:txEl>
                                          </p:spTgt>
                                        </p:tgtEl>
                                      </p:cBhvr>
                                      <p:to x="100000" y="80000"/>
                                    </p:animScale>
                                    <p:animScale>
                                      <p:cBhvr>
                                        <p:cTn id="23" dur="166" decel="50000">
                                          <p:stCondLst>
                                            <p:cond delay="1338"/>
                                          </p:stCondLst>
                                        </p:cTn>
                                        <p:tgtEl>
                                          <p:spTgt spid="3">
                                            <p:txEl>
                                              <p:pRg st="0" end="0"/>
                                            </p:txEl>
                                          </p:spTgt>
                                        </p:tgtEl>
                                      </p:cBhvr>
                                      <p:to x="100000" y="100000"/>
                                    </p:animScale>
                                    <p:animScale>
                                      <p:cBhvr>
                                        <p:cTn id="24" dur="26">
                                          <p:stCondLst>
                                            <p:cond delay="1642"/>
                                          </p:stCondLst>
                                        </p:cTn>
                                        <p:tgtEl>
                                          <p:spTgt spid="3">
                                            <p:txEl>
                                              <p:pRg st="0" end="0"/>
                                            </p:txEl>
                                          </p:spTgt>
                                        </p:tgtEl>
                                      </p:cBhvr>
                                      <p:to x="100000" y="90000"/>
                                    </p:animScale>
                                    <p:animScale>
                                      <p:cBhvr>
                                        <p:cTn id="25" dur="166" decel="50000">
                                          <p:stCondLst>
                                            <p:cond delay="1668"/>
                                          </p:stCondLst>
                                        </p:cTn>
                                        <p:tgtEl>
                                          <p:spTgt spid="3">
                                            <p:txEl>
                                              <p:pRg st="0" end="0"/>
                                            </p:txEl>
                                          </p:spTgt>
                                        </p:tgtEl>
                                      </p:cBhvr>
                                      <p:to x="100000" y="100000"/>
                                    </p:animScale>
                                    <p:animScale>
                                      <p:cBhvr>
                                        <p:cTn id="26" dur="26">
                                          <p:stCondLst>
                                            <p:cond delay="1808"/>
                                          </p:stCondLst>
                                        </p:cTn>
                                        <p:tgtEl>
                                          <p:spTgt spid="3">
                                            <p:txEl>
                                              <p:pRg st="0" end="0"/>
                                            </p:txEl>
                                          </p:spTgt>
                                        </p:tgtEl>
                                      </p:cBhvr>
                                      <p:to x="100000" y="95000"/>
                                    </p:animScale>
                                    <p:animScale>
                                      <p:cBhvr>
                                        <p:cTn id="27" dur="166" decel="50000">
                                          <p:stCondLst>
                                            <p:cond delay="1834"/>
                                          </p:stCondLst>
                                        </p:cTn>
                                        <p:tgtEl>
                                          <p:spTgt spid="3">
                                            <p:txEl>
                                              <p:pRg st="0" end="0"/>
                                            </p:txEl>
                                          </p:spTgt>
                                        </p:tgtEl>
                                      </p:cBhvr>
                                      <p:to x="100000" y="100000"/>
                                    </p:animScale>
                                  </p:childTnLst>
                                </p:cTn>
                              </p:par>
                              <p:par>
                                <p:cTn id="28" presetID="26" presetClass="entr" presetSubtype="0" fill="hold" nodeType="withEffect">
                                  <p:stCondLst>
                                    <p:cond delay="0"/>
                                  </p:stCondLst>
                                  <p:childTnLst>
                                    <p:set>
                                      <p:cBhvr>
                                        <p:cTn id="29" dur="1" fill="hold">
                                          <p:stCondLst>
                                            <p:cond delay="0"/>
                                          </p:stCondLst>
                                        </p:cTn>
                                        <p:tgtEl>
                                          <p:spTgt spid="3">
                                            <p:txEl>
                                              <p:pRg st="1" end="1"/>
                                            </p:txEl>
                                          </p:spTgt>
                                        </p:tgtEl>
                                        <p:attrNameLst>
                                          <p:attrName>style.visibility</p:attrName>
                                        </p:attrNameLst>
                                      </p:cBhvr>
                                      <p:to>
                                        <p:strVal val="visible"/>
                                      </p:to>
                                    </p:set>
                                    <p:animEffect transition="in" filter="wipe(down)">
                                      <p:cBhvr>
                                        <p:cTn id="30" dur="580">
                                          <p:stCondLst>
                                            <p:cond delay="0"/>
                                          </p:stCondLst>
                                        </p:cTn>
                                        <p:tgtEl>
                                          <p:spTgt spid="3">
                                            <p:txEl>
                                              <p:pRg st="1" end="1"/>
                                            </p:txEl>
                                          </p:spTgt>
                                        </p:tgtEl>
                                      </p:cBhvr>
                                    </p:animEffect>
                                    <p:anim calcmode="lin" valueType="num">
                                      <p:cBhvr>
                                        <p:cTn id="31"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6" dur="26">
                                          <p:stCondLst>
                                            <p:cond delay="650"/>
                                          </p:stCondLst>
                                        </p:cTn>
                                        <p:tgtEl>
                                          <p:spTgt spid="3">
                                            <p:txEl>
                                              <p:pRg st="1" end="1"/>
                                            </p:txEl>
                                          </p:spTgt>
                                        </p:tgtEl>
                                      </p:cBhvr>
                                      <p:to x="100000" y="60000"/>
                                    </p:animScale>
                                    <p:animScale>
                                      <p:cBhvr>
                                        <p:cTn id="37" dur="166" decel="50000">
                                          <p:stCondLst>
                                            <p:cond delay="676"/>
                                          </p:stCondLst>
                                        </p:cTn>
                                        <p:tgtEl>
                                          <p:spTgt spid="3">
                                            <p:txEl>
                                              <p:pRg st="1" end="1"/>
                                            </p:txEl>
                                          </p:spTgt>
                                        </p:tgtEl>
                                      </p:cBhvr>
                                      <p:to x="100000" y="100000"/>
                                    </p:animScale>
                                    <p:animScale>
                                      <p:cBhvr>
                                        <p:cTn id="38" dur="26">
                                          <p:stCondLst>
                                            <p:cond delay="1312"/>
                                          </p:stCondLst>
                                        </p:cTn>
                                        <p:tgtEl>
                                          <p:spTgt spid="3">
                                            <p:txEl>
                                              <p:pRg st="1" end="1"/>
                                            </p:txEl>
                                          </p:spTgt>
                                        </p:tgtEl>
                                      </p:cBhvr>
                                      <p:to x="100000" y="80000"/>
                                    </p:animScale>
                                    <p:animScale>
                                      <p:cBhvr>
                                        <p:cTn id="39" dur="166" decel="50000">
                                          <p:stCondLst>
                                            <p:cond delay="1338"/>
                                          </p:stCondLst>
                                        </p:cTn>
                                        <p:tgtEl>
                                          <p:spTgt spid="3">
                                            <p:txEl>
                                              <p:pRg st="1" end="1"/>
                                            </p:txEl>
                                          </p:spTgt>
                                        </p:tgtEl>
                                      </p:cBhvr>
                                      <p:to x="100000" y="100000"/>
                                    </p:animScale>
                                    <p:animScale>
                                      <p:cBhvr>
                                        <p:cTn id="40" dur="26">
                                          <p:stCondLst>
                                            <p:cond delay="1642"/>
                                          </p:stCondLst>
                                        </p:cTn>
                                        <p:tgtEl>
                                          <p:spTgt spid="3">
                                            <p:txEl>
                                              <p:pRg st="1" end="1"/>
                                            </p:txEl>
                                          </p:spTgt>
                                        </p:tgtEl>
                                      </p:cBhvr>
                                      <p:to x="100000" y="90000"/>
                                    </p:animScale>
                                    <p:animScale>
                                      <p:cBhvr>
                                        <p:cTn id="41" dur="166" decel="50000">
                                          <p:stCondLst>
                                            <p:cond delay="1668"/>
                                          </p:stCondLst>
                                        </p:cTn>
                                        <p:tgtEl>
                                          <p:spTgt spid="3">
                                            <p:txEl>
                                              <p:pRg st="1" end="1"/>
                                            </p:txEl>
                                          </p:spTgt>
                                        </p:tgtEl>
                                      </p:cBhvr>
                                      <p:to x="100000" y="100000"/>
                                    </p:animScale>
                                    <p:animScale>
                                      <p:cBhvr>
                                        <p:cTn id="42" dur="26">
                                          <p:stCondLst>
                                            <p:cond delay="1808"/>
                                          </p:stCondLst>
                                        </p:cTn>
                                        <p:tgtEl>
                                          <p:spTgt spid="3">
                                            <p:txEl>
                                              <p:pRg st="1" end="1"/>
                                            </p:txEl>
                                          </p:spTgt>
                                        </p:tgtEl>
                                      </p:cBhvr>
                                      <p:to x="100000" y="95000"/>
                                    </p:animScale>
                                    <p:animScale>
                                      <p:cBhvr>
                                        <p:cTn id="43" dur="166" decel="50000">
                                          <p:stCondLst>
                                            <p:cond delay="1834"/>
                                          </p:stCondLst>
                                        </p:cTn>
                                        <p:tgtEl>
                                          <p:spTgt spid="3">
                                            <p:txEl>
                                              <p:pRg st="1" end="1"/>
                                            </p:txEl>
                                          </p:spTgt>
                                        </p:tgtEl>
                                      </p:cBhvr>
                                      <p:to x="100000" y="100000"/>
                                    </p:animScale>
                                  </p:childTnLst>
                                </p:cTn>
                              </p:par>
                              <p:par>
                                <p:cTn id="44" presetID="26" presetClass="entr" presetSubtype="0" fill="hold" nodeType="withEffect">
                                  <p:stCondLst>
                                    <p:cond delay="0"/>
                                  </p:stCondLst>
                                  <p:childTnLst>
                                    <p:set>
                                      <p:cBhvr>
                                        <p:cTn id="45" dur="1" fill="hold">
                                          <p:stCondLst>
                                            <p:cond delay="0"/>
                                          </p:stCondLst>
                                        </p:cTn>
                                        <p:tgtEl>
                                          <p:spTgt spid="3">
                                            <p:txEl>
                                              <p:pRg st="2" end="2"/>
                                            </p:txEl>
                                          </p:spTgt>
                                        </p:tgtEl>
                                        <p:attrNameLst>
                                          <p:attrName>style.visibility</p:attrName>
                                        </p:attrNameLst>
                                      </p:cBhvr>
                                      <p:to>
                                        <p:strVal val="visible"/>
                                      </p:to>
                                    </p:set>
                                    <p:animEffect transition="in" filter="wipe(down)">
                                      <p:cBhvr>
                                        <p:cTn id="46" dur="580">
                                          <p:stCondLst>
                                            <p:cond delay="0"/>
                                          </p:stCondLst>
                                        </p:cTn>
                                        <p:tgtEl>
                                          <p:spTgt spid="3">
                                            <p:txEl>
                                              <p:pRg st="2" end="2"/>
                                            </p:txEl>
                                          </p:spTgt>
                                        </p:tgtEl>
                                      </p:cBhvr>
                                    </p:animEffect>
                                    <p:anim calcmode="lin" valueType="num">
                                      <p:cBhvr>
                                        <p:cTn id="47"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8"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9"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50"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51"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52" dur="26">
                                          <p:stCondLst>
                                            <p:cond delay="650"/>
                                          </p:stCondLst>
                                        </p:cTn>
                                        <p:tgtEl>
                                          <p:spTgt spid="3">
                                            <p:txEl>
                                              <p:pRg st="2" end="2"/>
                                            </p:txEl>
                                          </p:spTgt>
                                        </p:tgtEl>
                                      </p:cBhvr>
                                      <p:to x="100000" y="60000"/>
                                    </p:animScale>
                                    <p:animScale>
                                      <p:cBhvr>
                                        <p:cTn id="53" dur="166" decel="50000">
                                          <p:stCondLst>
                                            <p:cond delay="676"/>
                                          </p:stCondLst>
                                        </p:cTn>
                                        <p:tgtEl>
                                          <p:spTgt spid="3">
                                            <p:txEl>
                                              <p:pRg st="2" end="2"/>
                                            </p:txEl>
                                          </p:spTgt>
                                        </p:tgtEl>
                                      </p:cBhvr>
                                      <p:to x="100000" y="100000"/>
                                    </p:animScale>
                                    <p:animScale>
                                      <p:cBhvr>
                                        <p:cTn id="54" dur="26">
                                          <p:stCondLst>
                                            <p:cond delay="1312"/>
                                          </p:stCondLst>
                                        </p:cTn>
                                        <p:tgtEl>
                                          <p:spTgt spid="3">
                                            <p:txEl>
                                              <p:pRg st="2" end="2"/>
                                            </p:txEl>
                                          </p:spTgt>
                                        </p:tgtEl>
                                      </p:cBhvr>
                                      <p:to x="100000" y="80000"/>
                                    </p:animScale>
                                    <p:animScale>
                                      <p:cBhvr>
                                        <p:cTn id="55" dur="166" decel="50000">
                                          <p:stCondLst>
                                            <p:cond delay="1338"/>
                                          </p:stCondLst>
                                        </p:cTn>
                                        <p:tgtEl>
                                          <p:spTgt spid="3">
                                            <p:txEl>
                                              <p:pRg st="2" end="2"/>
                                            </p:txEl>
                                          </p:spTgt>
                                        </p:tgtEl>
                                      </p:cBhvr>
                                      <p:to x="100000" y="100000"/>
                                    </p:animScale>
                                    <p:animScale>
                                      <p:cBhvr>
                                        <p:cTn id="56" dur="26">
                                          <p:stCondLst>
                                            <p:cond delay="1642"/>
                                          </p:stCondLst>
                                        </p:cTn>
                                        <p:tgtEl>
                                          <p:spTgt spid="3">
                                            <p:txEl>
                                              <p:pRg st="2" end="2"/>
                                            </p:txEl>
                                          </p:spTgt>
                                        </p:tgtEl>
                                      </p:cBhvr>
                                      <p:to x="100000" y="90000"/>
                                    </p:animScale>
                                    <p:animScale>
                                      <p:cBhvr>
                                        <p:cTn id="57" dur="166" decel="50000">
                                          <p:stCondLst>
                                            <p:cond delay="1668"/>
                                          </p:stCondLst>
                                        </p:cTn>
                                        <p:tgtEl>
                                          <p:spTgt spid="3">
                                            <p:txEl>
                                              <p:pRg st="2" end="2"/>
                                            </p:txEl>
                                          </p:spTgt>
                                        </p:tgtEl>
                                      </p:cBhvr>
                                      <p:to x="100000" y="100000"/>
                                    </p:animScale>
                                    <p:animScale>
                                      <p:cBhvr>
                                        <p:cTn id="58" dur="26">
                                          <p:stCondLst>
                                            <p:cond delay="1808"/>
                                          </p:stCondLst>
                                        </p:cTn>
                                        <p:tgtEl>
                                          <p:spTgt spid="3">
                                            <p:txEl>
                                              <p:pRg st="2" end="2"/>
                                            </p:txEl>
                                          </p:spTgt>
                                        </p:tgtEl>
                                      </p:cBhvr>
                                      <p:to x="100000" y="95000"/>
                                    </p:animScale>
                                    <p:animScale>
                                      <p:cBhvr>
                                        <p:cTn id="59" dur="166" decel="50000">
                                          <p:stCondLst>
                                            <p:cond delay="1834"/>
                                          </p:stCondLst>
                                        </p:cTn>
                                        <p:tgtEl>
                                          <p:spTgt spid="3">
                                            <p:txEl>
                                              <p:pRg st="2" end="2"/>
                                            </p:txEl>
                                          </p:spTgt>
                                        </p:tgtEl>
                                      </p:cBhvr>
                                      <p:to x="100000" y="100000"/>
                                    </p:animScale>
                                  </p:childTnLst>
                                </p:cTn>
                              </p:par>
                              <p:par>
                                <p:cTn id="60" presetID="26" presetClass="entr" presetSubtype="0" fill="hold" nodeType="withEffect">
                                  <p:stCondLst>
                                    <p:cond delay="0"/>
                                  </p:stCondLst>
                                  <p:childTnLst>
                                    <p:set>
                                      <p:cBhvr>
                                        <p:cTn id="61" dur="1" fill="hold">
                                          <p:stCondLst>
                                            <p:cond delay="0"/>
                                          </p:stCondLst>
                                        </p:cTn>
                                        <p:tgtEl>
                                          <p:spTgt spid="3">
                                            <p:txEl>
                                              <p:pRg st="3" end="3"/>
                                            </p:txEl>
                                          </p:spTgt>
                                        </p:tgtEl>
                                        <p:attrNameLst>
                                          <p:attrName>style.visibility</p:attrName>
                                        </p:attrNameLst>
                                      </p:cBhvr>
                                      <p:to>
                                        <p:strVal val="visible"/>
                                      </p:to>
                                    </p:set>
                                    <p:animEffect transition="in" filter="wipe(down)">
                                      <p:cBhvr>
                                        <p:cTn id="62" dur="580">
                                          <p:stCondLst>
                                            <p:cond delay="0"/>
                                          </p:stCondLst>
                                        </p:cTn>
                                        <p:tgtEl>
                                          <p:spTgt spid="3">
                                            <p:txEl>
                                              <p:pRg st="3" end="3"/>
                                            </p:txEl>
                                          </p:spTgt>
                                        </p:tgtEl>
                                      </p:cBhvr>
                                    </p:animEffect>
                                    <p:anim calcmode="lin" valueType="num">
                                      <p:cBhvr>
                                        <p:cTn id="63"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4"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5"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6"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7"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8" dur="26">
                                          <p:stCondLst>
                                            <p:cond delay="650"/>
                                          </p:stCondLst>
                                        </p:cTn>
                                        <p:tgtEl>
                                          <p:spTgt spid="3">
                                            <p:txEl>
                                              <p:pRg st="3" end="3"/>
                                            </p:txEl>
                                          </p:spTgt>
                                        </p:tgtEl>
                                      </p:cBhvr>
                                      <p:to x="100000" y="60000"/>
                                    </p:animScale>
                                    <p:animScale>
                                      <p:cBhvr>
                                        <p:cTn id="69" dur="166" decel="50000">
                                          <p:stCondLst>
                                            <p:cond delay="676"/>
                                          </p:stCondLst>
                                        </p:cTn>
                                        <p:tgtEl>
                                          <p:spTgt spid="3">
                                            <p:txEl>
                                              <p:pRg st="3" end="3"/>
                                            </p:txEl>
                                          </p:spTgt>
                                        </p:tgtEl>
                                      </p:cBhvr>
                                      <p:to x="100000" y="100000"/>
                                    </p:animScale>
                                    <p:animScale>
                                      <p:cBhvr>
                                        <p:cTn id="70" dur="26">
                                          <p:stCondLst>
                                            <p:cond delay="1312"/>
                                          </p:stCondLst>
                                        </p:cTn>
                                        <p:tgtEl>
                                          <p:spTgt spid="3">
                                            <p:txEl>
                                              <p:pRg st="3" end="3"/>
                                            </p:txEl>
                                          </p:spTgt>
                                        </p:tgtEl>
                                      </p:cBhvr>
                                      <p:to x="100000" y="80000"/>
                                    </p:animScale>
                                    <p:animScale>
                                      <p:cBhvr>
                                        <p:cTn id="71" dur="166" decel="50000">
                                          <p:stCondLst>
                                            <p:cond delay="1338"/>
                                          </p:stCondLst>
                                        </p:cTn>
                                        <p:tgtEl>
                                          <p:spTgt spid="3">
                                            <p:txEl>
                                              <p:pRg st="3" end="3"/>
                                            </p:txEl>
                                          </p:spTgt>
                                        </p:tgtEl>
                                      </p:cBhvr>
                                      <p:to x="100000" y="100000"/>
                                    </p:animScale>
                                    <p:animScale>
                                      <p:cBhvr>
                                        <p:cTn id="72" dur="26">
                                          <p:stCondLst>
                                            <p:cond delay="1642"/>
                                          </p:stCondLst>
                                        </p:cTn>
                                        <p:tgtEl>
                                          <p:spTgt spid="3">
                                            <p:txEl>
                                              <p:pRg st="3" end="3"/>
                                            </p:txEl>
                                          </p:spTgt>
                                        </p:tgtEl>
                                      </p:cBhvr>
                                      <p:to x="100000" y="90000"/>
                                    </p:animScale>
                                    <p:animScale>
                                      <p:cBhvr>
                                        <p:cTn id="73" dur="166" decel="50000">
                                          <p:stCondLst>
                                            <p:cond delay="1668"/>
                                          </p:stCondLst>
                                        </p:cTn>
                                        <p:tgtEl>
                                          <p:spTgt spid="3">
                                            <p:txEl>
                                              <p:pRg st="3" end="3"/>
                                            </p:txEl>
                                          </p:spTgt>
                                        </p:tgtEl>
                                      </p:cBhvr>
                                      <p:to x="100000" y="100000"/>
                                    </p:animScale>
                                    <p:animScale>
                                      <p:cBhvr>
                                        <p:cTn id="74" dur="26">
                                          <p:stCondLst>
                                            <p:cond delay="1808"/>
                                          </p:stCondLst>
                                        </p:cTn>
                                        <p:tgtEl>
                                          <p:spTgt spid="3">
                                            <p:txEl>
                                              <p:pRg st="3" end="3"/>
                                            </p:txEl>
                                          </p:spTgt>
                                        </p:tgtEl>
                                      </p:cBhvr>
                                      <p:to x="100000" y="95000"/>
                                    </p:animScale>
                                    <p:animScale>
                                      <p:cBhvr>
                                        <p:cTn id="75" dur="166" decel="50000">
                                          <p:stCondLst>
                                            <p:cond delay="1834"/>
                                          </p:stCondLst>
                                        </p:cTn>
                                        <p:tgtEl>
                                          <p:spTgt spid="3">
                                            <p:txEl>
                                              <p:pRg st="3" end="3"/>
                                            </p:txEl>
                                          </p:spTgt>
                                        </p:tgtEl>
                                      </p:cBhvr>
                                      <p:to x="100000" y="100000"/>
                                    </p:animScale>
                                  </p:childTnLst>
                                </p:cTn>
                              </p:par>
                              <p:par>
                                <p:cTn id="76" presetID="26" presetClass="entr" presetSubtype="0" fill="hold" nodeType="withEffect">
                                  <p:stCondLst>
                                    <p:cond delay="0"/>
                                  </p:stCondLst>
                                  <p:childTnLst>
                                    <p:set>
                                      <p:cBhvr>
                                        <p:cTn id="77" dur="1" fill="hold">
                                          <p:stCondLst>
                                            <p:cond delay="0"/>
                                          </p:stCondLst>
                                        </p:cTn>
                                        <p:tgtEl>
                                          <p:spTgt spid="3">
                                            <p:txEl>
                                              <p:pRg st="4" end="4"/>
                                            </p:txEl>
                                          </p:spTgt>
                                        </p:tgtEl>
                                        <p:attrNameLst>
                                          <p:attrName>style.visibility</p:attrName>
                                        </p:attrNameLst>
                                      </p:cBhvr>
                                      <p:to>
                                        <p:strVal val="visible"/>
                                      </p:to>
                                    </p:set>
                                    <p:animEffect transition="in" filter="wipe(down)">
                                      <p:cBhvr>
                                        <p:cTn id="78" dur="580">
                                          <p:stCondLst>
                                            <p:cond delay="0"/>
                                          </p:stCondLst>
                                        </p:cTn>
                                        <p:tgtEl>
                                          <p:spTgt spid="3">
                                            <p:txEl>
                                              <p:pRg st="4" end="4"/>
                                            </p:txEl>
                                          </p:spTgt>
                                        </p:tgtEl>
                                      </p:cBhvr>
                                    </p:animEffect>
                                    <p:anim calcmode="lin" valueType="num">
                                      <p:cBhvr>
                                        <p:cTn id="79"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80"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81"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82"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83"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84" dur="26">
                                          <p:stCondLst>
                                            <p:cond delay="650"/>
                                          </p:stCondLst>
                                        </p:cTn>
                                        <p:tgtEl>
                                          <p:spTgt spid="3">
                                            <p:txEl>
                                              <p:pRg st="4" end="4"/>
                                            </p:txEl>
                                          </p:spTgt>
                                        </p:tgtEl>
                                      </p:cBhvr>
                                      <p:to x="100000" y="60000"/>
                                    </p:animScale>
                                    <p:animScale>
                                      <p:cBhvr>
                                        <p:cTn id="85" dur="166" decel="50000">
                                          <p:stCondLst>
                                            <p:cond delay="676"/>
                                          </p:stCondLst>
                                        </p:cTn>
                                        <p:tgtEl>
                                          <p:spTgt spid="3">
                                            <p:txEl>
                                              <p:pRg st="4" end="4"/>
                                            </p:txEl>
                                          </p:spTgt>
                                        </p:tgtEl>
                                      </p:cBhvr>
                                      <p:to x="100000" y="100000"/>
                                    </p:animScale>
                                    <p:animScale>
                                      <p:cBhvr>
                                        <p:cTn id="86" dur="26">
                                          <p:stCondLst>
                                            <p:cond delay="1312"/>
                                          </p:stCondLst>
                                        </p:cTn>
                                        <p:tgtEl>
                                          <p:spTgt spid="3">
                                            <p:txEl>
                                              <p:pRg st="4" end="4"/>
                                            </p:txEl>
                                          </p:spTgt>
                                        </p:tgtEl>
                                      </p:cBhvr>
                                      <p:to x="100000" y="80000"/>
                                    </p:animScale>
                                    <p:animScale>
                                      <p:cBhvr>
                                        <p:cTn id="87" dur="166" decel="50000">
                                          <p:stCondLst>
                                            <p:cond delay="1338"/>
                                          </p:stCondLst>
                                        </p:cTn>
                                        <p:tgtEl>
                                          <p:spTgt spid="3">
                                            <p:txEl>
                                              <p:pRg st="4" end="4"/>
                                            </p:txEl>
                                          </p:spTgt>
                                        </p:tgtEl>
                                      </p:cBhvr>
                                      <p:to x="100000" y="100000"/>
                                    </p:animScale>
                                    <p:animScale>
                                      <p:cBhvr>
                                        <p:cTn id="88" dur="26">
                                          <p:stCondLst>
                                            <p:cond delay="1642"/>
                                          </p:stCondLst>
                                        </p:cTn>
                                        <p:tgtEl>
                                          <p:spTgt spid="3">
                                            <p:txEl>
                                              <p:pRg st="4" end="4"/>
                                            </p:txEl>
                                          </p:spTgt>
                                        </p:tgtEl>
                                      </p:cBhvr>
                                      <p:to x="100000" y="90000"/>
                                    </p:animScale>
                                    <p:animScale>
                                      <p:cBhvr>
                                        <p:cTn id="89" dur="166" decel="50000">
                                          <p:stCondLst>
                                            <p:cond delay="1668"/>
                                          </p:stCondLst>
                                        </p:cTn>
                                        <p:tgtEl>
                                          <p:spTgt spid="3">
                                            <p:txEl>
                                              <p:pRg st="4" end="4"/>
                                            </p:txEl>
                                          </p:spTgt>
                                        </p:tgtEl>
                                      </p:cBhvr>
                                      <p:to x="100000" y="100000"/>
                                    </p:animScale>
                                    <p:animScale>
                                      <p:cBhvr>
                                        <p:cTn id="90" dur="26">
                                          <p:stCondLst>
                                            <p:cond delay="1808"/>
                                          </p:stCondLst>
                                        </p:cTn>
                                        <p:tgtEl>
                                          <p:spTgt spid="3">
                                            <p:txEl>
                                              <p:pRg st="4" end="4"/>
                                            </p:txEl>
                                          </p:spTgt>
                                        </p:tgtEl>
                                      </p:cBhvr>
                                      <p:to x="100000" y="95000"/>
                                    </p:animScale>
                                    <p:animScale>
                                      <p:cBhvr>
                                        <p:cTn id="91" dur="166" decel="50000">
                                          <p:stCondLst>
                                            <p:cond delay="1834"/>
                                          </p:stCondLst>
                                        </p:cTn>
                                        <p:tgtEl>
                                          <p:spTgt spid="3">
                                            <p:txEl>
                                              <p:pRg st="4" end="4"/>
                                            </p:txEl>
                                          </p:spTgt>
                                        </p:tgtEl>
                                      </p:cBhvr>
                                      <p:to x="100000" y="100000"/>
                                    </p:animScale>
                                  </p:childTnLst>
                                </p:cTn>
                              </p:par>
                              <p:par>
                                <p:cTn id="92" presetID="26" presetClass="entr" presetSubtype="0" fill="hold" nodeType="withEffect">
                                  <p:stCondLst>
                                    <p:cond delay="0"/>
                                  </p:stCondLst>
                                  <p:childTnLst>
                                    <p:set>
                                      <p:cBhvr>
                                        <p:cTn id="93" dur="1" fill="hold">
                                          <p:stCondLst>
                                            <p:cond delay="0"/>
                                          </p:stCondLst>
                                        </p:cTn>
                                        <p:tgtEl>
                                          <p:spTgt spid="3">
                                            <p:txEl>
                                              <p:pRg st="5" end="5"/>
                                            </p:txEl>
                                          </p:spTgt>
                                        </p:tgtEl>
                                        <p:attrNameLst>
                                          <p:attrName>style.visibility</p:attrName>
                                        </p:attrNameLst>
                                      </p:cBhvr>
                                      <p:to>
                                        <p:strVal val="visible"/>
                                      </p:to>
                                    </p:set>
                                    <p:animEffect transition="in" filter="wipe(down)">
                                      <p:cBhvr>
                                        <p:cTn id="94" dur="580">
                                          <p:stCondLst>
                                            <p:cond delay="0"/>
                                          </p:stCondLst>
                                        </p:cTn>
                                        <p:tgtEl>
                                          <p:spTgt spid="3">
                                            <p:txEl>
                                              <p:pRg st="5" end="5"/>
                                            </p:txEl>
                                          </p:spTgt>
                                        </p:tgtEl>
                                      </p:cBhvr>
                                    </p:animEffect>
                                    <p:anim calcmode="lin" valueType="num">
                                      <p:cBhvr>
                                        <p:cTn id="95"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96"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97"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98"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99"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100" dur="26">
                                          <p:stCondLst>
                                            <p:cond delay="650"/>
                                          </p:stCondLst>
                                        </p:cTn>
                                        <p:tgtEl>
                                          <p:spTgt spid="3">
                                            <p:txEl>
                                              <p:pRg st="5" end="5"/>
                                            </p:txEl>
                                          </p:spTgt>
                                        </p:tgtEl>
                                      </p:cBhvr>
                                      <p:to x="100000" y="60000"/>
                                    </p:animScale>
                                    <p:animScale>
                                      <p:cBhvr>
                                        <p:cTn id="101" dur="166" decel="50000">
                                          <p:stCondLst>
                                            <p:cond delay="676"/>
                                          </p:stCondLst>
                                        </p:cTn>
                                        <p:tgtEl>
                                          <p:spTgt spid="3">
                                            <p:txEl>
                                              <p:pRg st="5" end="5"/>
                                            </p:txEl>
                                          </p:spTgt>
                                        </p:tgtEl>
                                      </p:cBhvr>
                                      <p:to x="100000" y="100000"/>
                                    </p:animScale>
                                    <p:animScale>
                                      <p:cBhvr>
                                        <p:cTn id="102" dur="26">
                                          <p:stCondLst>
                                            <p:cond delay="1312"/>
                                          </p:stCondLst>
                                        </p:cTn>
                                        <p:tgtEl>
                                          <p:spTgt spid="3">
                                            <p:txEl>
                                              <p:pRg st="5" end="5"/>
                                            </p:txEl>
                                          </p:spTgt>
                                        </p:tgtEl>
                                      </p:cBhvr>
                                      <p:to x="100000" y="80000"/>
                                    </p:animScale>
                                    <p:animScale>
                                      <p:cBhvr>
                                        <p:cTn id="103" dur="166" decel="50000">
                                          <p:stCondLst>
                                            <p:cond delay="1338"/>
                                          </p:stCondLst>
                                        </p:cTn>
                                        <p:tgtEl>
                                          <p:spTgt spid="3">
                                            <p:txEl>
                                              <p:pRg st="5" end="5"/>
                                            </p:txEl>
                                          </p:spTgt>
                                        </p:tgtEl>
                                      </p:cBhvr>
                                      <p:to x="100000" y="100000"/>
                                    </p:animScale>
                                    <p:animScale>
                                      <p:cBhvr>
                                        <p:cTn id="104" dur="26">
                                          <p:stCondLst>
                                            <p:cond delay="1642"/>
                                          </p:stCondLst>
                                        </p:cTn>
                                        <p:tgtEl>
                                          <p:spTgt spid="3">
                                            <p:txEl>
                                              <p:pRg st="5" end="5"/>
                                            </p:txEl>
                                          </p:spTgt>
                                        </p:tgtEl>
                                      </p:cBhvr>
                                      <p:to x="100000" y="90000"/>
                                    </p:animScale>
                                    <p:animScale>
                                      <p:cBhvr>
                                        <p:cTn id="105" dur="166" decel="50000">
                                          <p:stCondLst>
                                            <p:cond delay="1668"/>
                                          </p:stCondLst>
                                        </p:cTn>
                                        <p:tgtEl>
                                          <p:spTgt spid="3">
                                            <p:txEl>
                                              <p:pRg st="5" end="5"/>
                                            </p:txEl>
                                          </p:spTgt>
                                        </p:tgtEl>
                                      </p:cBhvr>
                                      <p:to x="100000" y="100000"/>
                                    </p:animScale>
                                    <p:animScale>
                                      <p:cBhvr>
                                        <p:cTn id="106" dur="26">
                                          <p:stCondLst>
                                            <p:cond delay="1808"/>
                                          </p:stCondLst>
                                        </p:cTn>
                                        <p:tgtEl>
                                          <p:spTgt spid="3">
                                            <p:txEl>
                                              <p:pRg st="5" end="5"/>
                                            </p:txEl>
                                          </p:spTgt>
                                        </p:tgtEl>
                                      </p:cBhvr>
                                      <p:to x="100000" y="95000"/>
                                    </p:animScale>
                                    <p:animScale>
                                      <p:cBhvr>
                                        <p:cTn id="107" dur="166" decel="50000">
                                          <p:stCondLst>
                                            <p:cond delay="1834"/>
                                          </p:stCondLst>
                                        </p:cTn>
                                        <p:tgtEl>
                                          <p:spTgt spid="3">
                                            <p:txEl>
                                              <p:pRg st="5" end="5"/>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972457"/>
          </a:xfrm>
        </p:spPr>
        <p:txBody>
          <a:bodyPr>
            <a:normAutofit/>
          </a:bodyPr>
          <a:lstStyle/>
          <a:p>
            <a:r>
              <a:rPr lang="en-US" sz="4400" dirty="0" smtClean="0"/>
              <a:t>Cont. </a:t>
            </a:r>
            <a:endParaRPr lang="en-US" sz="4400" dirty="0"/>
          </a:p>
        </p:txBody>
      </p:sp>
      <p:sp>
        <p:nvSpPr>
          <p:cNvPr id="3" name="Content Placeholder 2"/>
          <p:cNvSpPr>
            <a:spLocks noGrp="1"/>
          </p:cNvSpPr>
          <p:nvPr>
            <p:ph idx="1"/>
          </p:nvPr>
        </p:nvSpPr>
        <p:spPr>
          <a:xfrm>
            <a:off x="188686" y="2160589"/>
            <a:ext cx="9448800" cy="4385354"/>
          </a:xfrm>
        </p:spPr>
        <p:txBody>
          <a:bodyPr>
            <a:normAutofit/>
          </a:bodyPr>
          <a:lstStyle/>
          <a:p>
            <a:pPr marL="0" marR="0" indent="457200" algn="just">
              <a:lnSpc>
                <a:spcPct val="200000"/>
              </a:lnSpc>
              <a:spcBef>
                <a:spcPts val="0"/>
              </a:spcBef>
              <a:spcAft>
                <a:spcPts val="1000"/>
              </a:spcAft>
            </a:pPr>
            <a:r>
              <a:rPr lang="en-US" sz="2000" dirty="0">
                <a:latin typeface="Times New Roman"/>
                <a:ea typeface="Calibri"/>
              </a:rPr>
              <a:t>Lack of moral guidance is tied to substance use which has affected many youths, and they commit the crime under the influence of the drugs they abuse. </a:t>
            </a:r>
            <a:endParaRPr lang="en-US" sz="2000" dirty="0" smtClean="0">
              <a:latin typeface="Times New Roman"/>
              <a:ea typeface="Calibri"/>
            </a:endParaRPr>
          </a:p>
          <a:p>
            <a:pPr marL="0" marR="0" indent="457200" algn="just">
              <a:lnSpc>
                <a:spcPct val="200000"/>
              </a:lnSpc>
              <a:spcBef>
                <a:spcPts val="0"/>
              </a:spcBef>
              <a:spcAft>
                <a:spcPts val="1000"/>
              </a:spcAft>
            </a:pPr>
            <a:r>
              <a:rPr lang="en-US" sz="2000" dirty="0" smtClean="0">
                <a:latin typeface="Times New Roman"/>
                <a:ea typeface="Calibri"/>
              </a:rPr>
              <a:t>Research </a:t>
            </a:r>
            <a:r>
              <a:rPr lang="en-US" sz="2000" dirty="0">
                <a:latin typeface="Times New Roman"/>
                <a:ea typeface="Calibri"/>
              </a:rPr>
              <a:t>done on Canadian youth shows that substance use among the youths was three times higher than that of adults, and this has been a front cause of the high crime rate among the youths. </a:t>
            </a:r>
            <a:endParaRPr lang="en-US" sz="2000" dirty="0" smtClean="0">
              <a:latin typeface="Times New Roman"/>
              <a:ea typeface="Calibri"/>
            </a:endParaRPr>
          </a:p>
          <a:p>
            <a:pPr marL="0" marR="0" indent="457200" algn="just">
              <a:lnSpc>
                <a:spcPct val="200000"/>
              </a:lnSpc>
              <a:spcBef>
                <a:spcPts val="0"/>
              </a:spcBef>
              <a:spcAft>
                <a:spcPts val="1000"/>
              </a:spcAft>
            </a:pPr>
            <a:r>
              <a:rPr lang="en-US" sz="2000" dirty="0" smtClean="0">
                <a:latin typeface="Times New Roman"/>
                <a:ea typeface="Calibri"/>
              </a:rPr>
              <a:t>Other </a:t>
            </a:r>
            <a:r>
              <a:rPr lang="en-US" sz="2000" dirty="0">
                <a:latin typeface="Times New Roman"/>
                <a:ea typeface="Calibri"/>
              </a:rPr>
              <a:t>factors include poor education and school dropouts. </a:t>
            </a:r>
          </a:p>
          <a:p>
            <a:endParaRPr lang="en-US" dirty="0"/>
          </a:p>
        </p:txBody>
      </p:sp>
    </p:spTree>
    <p:extLst>
      <p:ext uri="{BB962C8B-B14F-4D97-AF65-F5344CB8AC3E}">
        <p14:creationId xmlns:p14="http://schemas.microsoft.com/office/powerpoint/2010/main" val="39894545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2"/>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34" presetClass="emph" presetSubtype="0" fill="hold" nodeType="clickEffect">
                                  <p:stCondLst>
                                    <p:cond delay="0"/>
                                  </p:stCondLst>
                                  <p:iterate type="lt">
                                    <p:tmPct val="10000"/>
                                  </p:iterate>
                                  <p:childTnLst>
                                    <p:animMotion origin="layout" path="M 0.0 0.0 L 0.0 -0.07213" pathEditMode="relative" ptsTypes="">
                                      <p:cBhvr>
                                        <p:cTn id="10" dur="250" accel="50000" decel="50000" autoRev="1" fill="hold">
                                          <p:stCondLst>
                                            <p:cond delay="0"/>
                                          </p:stCondLst>
                                        </p:cTn>
                                        <p:tgtEl>
                                          <p:spTgt spid="3">
                                            <p:txEl>
                                              <p:pRg st="0" end="0"/>
                                            </p:txEl>
                                          </p:spTgt>
                                        </p:tgtEl>
                                        <p:attrNameLst>
                                          <p:attrName>ppt_x</p:attrName>
                                          <p:attrName>ppt_y</p:attrName>
                                        </p:attrNameLst>
                                      </p:cBhvr>
                                    </p:animMotion>
                                    <p:animRot by="1500000">
                                      <p:cBhvr>
                                        <p:cTn id="11" dur="125" fill="hold">
                                          <p:stCondLst>
                                            <p:cond delay="0"/>
                                          </p:stCondLst>
                                        </p:cTn>
                                        <p:tgtEl>
                                          <p:spTgt spid="3">
                                            <p:txEl>
                                              <p:pRg st="0" end="0"/>
                                            </p:txEl>
                                          </p:spTgt>
                                        </p:tgtEl>
                                        <p:attrNameLst>
                                          <p:attrName>r</p:attrName>
                                        </p:attrNameLst>
                                      </p:cBhvr>
                                    </p:animRot>
                                    <p:animRot by="-1500000">
                                      <p:cBhvr>
                                        <p:cTn id="12" dur="125" fill="hold">
                                          <p:stCondLst>
                                            <p:cond delay="125"/>
                                          </p:stCondLst>
                                        </p:cTn>
                                        <p:tgtEl>
                                          <p:spTgt spid="3">
                                            <p:txEl>
                                              <p:pRg st="0" end="0"/>
                                            </p:txEl>
                                          </p:spTgt>
                                        </p:tgtEl>
                                        <p:attrNameLst>
                                          <p:attrName>r</p:attrName>
                                        </p:attrNameLst>
                                      </p:cBhvr>
                                    </p:animRot>
                                    <p:animRot by="-1500000">
                                      <p:cBhvr>
                                        <p:cTn id="13" dur="125" fill="hold">
                                          <p:stCondLst>
                                            <p:cond delay="250"/>
                                          </p:stCondLst>
                                        </p:cTn>
                                        <p:tgtEl>
                                          <p:spTgt spid="3">
                                            <p:txEl>
                                              <p:pRg st="0" end="0"/>
                                            </p:txEl>
                                          </p:spTgt>
                                        </p:tgtEl>
                                        <p:attrNameLst>
                                          <p:attrName>r</p:attrName>
                                        </p:attrNameLst>
                                      </p:cBhvr>
                                    </p:animRot>
                                    <p:animRot by="1500000">
                                      <p:cBhvr>
                                        <p:cTn id="14" dur="125" fill="hold">
                                          <p:stCondLst>
                                            <p:cond delay="375"/>
                                          </p:stCondLst>
                                        </p:cTn>
                                        <p:tgtEl>
                                          <p:spTgt spid="3">
                                            <p:txEl>
                                              <p:pRg st="0" end="0"/>
                                            </p:txEl>
                                          </p:spTgt>
                                        </p:tgtEl>
                                        <p:attrNameLst>
                                          <p:attrName>r</p:attrName>
                                        </p:attrNameLst>
                                      </p:cBhvr>
                                    </p:animRot>
                                  </p:childTnLst>
                                </p:cTn>
                              </p:par>
                              <p:par>
                                <p:cTn id="15" presetID="34" presetClass="emph" presetSubtype="0" fill="hold" nodeType="withEffect">
                                  <p:stCondLst>
                                    <p:cond delay="0"/>
                                  </p:stCondLst>
                                  <p:iterate type="lt">
                                    <p:tmPct val="10000"/>
                                  </p:iterate>
                                  <p:childTnLst>
                                    <p:animMotion origin="layout" path="M 0.0 0.0 L 0.0 -0.07213" pathEditMode="relative" ptsTypes="">
                                      <p:cBhvr>
                                        <p:cTn id="16" dur="250" accel="50000" decel="50000" autoRev="1" fill="hold">
                                          <p:stCondLst>
                                            <p:cond delay="0"/>
                                          </p:stCondLst>
                                        </p:cTn>
                                        <p:tgtEl>
                                          <p:spTgt spid="3">
                                            <p:txEl>
                                              <p:pRg st="1" end="1"/>
                                            </p:txEl>
                                          </p:spTgt>
                                        </p:tgtEl>
                                        <p:attrNameLst>
                                          <p:attrName>ppt_x</p:attrName>
                                          <p:attrName>ppt_y</p:attrName>
                                        </p:attrNameLst>
                                      </p:cBhvr>
                                    </p:animMotion>
                                    <p:animRot by="1500000">
                                      <p:cBhvr>
                                        <p:cTn id="17" dur="125" fill="hold">
                                          <p:stCondLst>
                                            <p:cond delay="0"/>
                                          </p:stCondLst>
                                        </p:cTn>
                                        <p:tgtEl>
                                          <p:spTgt spid="3">
                                            <p:txEl>
                                              <p:pRg st="1" end="1"/>
                                            </p:txEl>
                                          </p:spTgt>
                                        </p:tgtEl>
                                        <p:attrNameLst>
                                          <p:attrName>r</p:attrName>
                                        </p:attrNameLst>
                                      </p:cBhvr>
                                    </p:animRot>
                                    <p:animRot by="-1500000">
                                      <p:cBhvr>
                                        <p:cTn id="18" dur="125" fill="hold">
                                          <p:stCondLst>
                                            <p:cond delay="125"/>
                                          </p:stCondLst>
                                        </p:cTn>
                                        <p:tgtEl>
                                          <p:spTgt spid="3">
                                            <p:txEl>
                                              <p:pRg st="1" end="1"/>
                                            </p:txEl>
                                          </p:spTgt>
                                        </p:tgtEl>
                                        <p:attrNameLst>
                                          <p:attrName>r</p:attrName>
                                        </p:attrNameLst>
                                      </p:cBhvr>
                                    </p:animRot>
                                    <p:animRot by="-1500000">
                                      <p:cBhvr>
                                        <p:cTn id="19" dur="125" fill="hold">
                                          <p:stCondLst>
                                            <p:cond delay="250"/>
                                          </p:stCondLst>
                                        </p:cTn>
                                        <p:tgtEl>
                                          <p:spTgt spid="3">
                                            <p:txEl>
                                              <p:pRg st="1" end="1"/>
                                            </p:txEl>
                                          </p:spTgt>
                                        </p:tgtEl>
                                        <p:attrNameLst>
                                          <p:attrName>r</p:attrName>
                                        </p:attrNameLst>
                                      </p:cBhvr>
                                    </p:animRot>
                                    <p:animRot by="1500000">
                                      <p:cBhvr>
                                        <p:cTn id="20" dur="125" fill="hold">
                                          <p:stCondLst>
                                            <p:cond delay="375"/>
                                          </p:stCondLst>
                                        </p:cTn>
                                        <p:tgtEl>
                                          <p:spTgt spid="3">
                                            <p:txEl>
                                              <p:pRg st="1" end="1"/>
                                            </p:txEl>
                                          </p:spTgt>
                                        </p:tgtEl>
                                        <p:attrNameLst>
                                          <p:attrName>r</p:attrName>
                                        </p:attrNameLst>
                                      </p:cBhvr>
                                    </p:animRot>
                                  </p:childTnLst>
                                </p:cTn>
                              </p:par>
                              <p:par>
                                <p:cTn id="21" presetID="34" presetClass="emph" presetSubtype="0" fill="hold" nodeType="withEffect">
                                  <p:stCondLst>
                                    <p:cond delay="0"/>
                                  </p:stCondLst>
                                  <p:iterate type="lt">
                                    <p:tmPct val="10000"/>
                                  </p:iterate>
                                  <p:childTnLst>
                                    <p:animMotion origin="layout" path="M 0.0 0.0 L 0.0 -0.07213" pathEditMode="relative" ptsTypes="">
                                      <p:cBhvr>
                                        <p:cTn id="22" dur="250" accel="50000" decel="50000" autoRev="1" fill="hold">
                                          <p:stCondLst>
                                            <p:cond delay="0"/>
                                          </p:stCondLst>
                                        </p:cTn>
                                        <p:tgtEl>
                                          <p:spTgt spid="3">
                                            <p:txEl>
                                              <p:pRg st="2" end="2"/>
                                            </p:txEl>
                                          </p:spTgt>
                                        </p:tgtEl>
                                        <p:attrNameLst>
                                          <p:attrName>ppt_x</p:attrName>
                                          <p:attrName>ppt_y</p:attrName>
                                        </p:attrNameLst>
                                      </p:cBhvr>
                                    </p:animMotion>
                                    <p:animRot by="1500000">
                                      <p:cBhvr>
                                        <p:cTn id="23" dur="125" fill="hold">
                                          <p:stCondLst>
                                            <p:cond delay="0"/>
                                          </p:stCondLst>
                                        </p:cTn>
                                        <p:tgtEl>
                                          <p:spTgt spid="3">
                                            <p:txEl>
                                              <p:pRg st="2" end="2"/>
                                            </p:txEl>
                                          </p:spTgt>
                                        </p:tgtEl>
                                        <p:attrNameLst>
                                          <p:attrName>r</p:attrName>
                                        </p:attrNameLst>
                                      </p:cBhvr>
                                    </p:animRot>
                                    <p:animRot by="-1500000">
                                      <p:cBhvr>
                                        <p:cTn id="24" dur="125" fill="hold">
                                          <p:stCondLst>
                                            <p:cond delay="125"/>
                                          </p:stCondLst>
                                        </p:cTn>
                                        <p:tgtEl>
                                          <p:spTgt spid="3">
                                            <p:txEl>
                                              <p:pRg st="2" end="2"/>
                                            </p:txEl>
                                          </p:spTgt>
                                        </p:tgtEl>
                                        <p:attrNameLst>
                                          <p:attrName>r</p:attrName>
                                        </p:attrNameLst>
                                      </p:cBhvr>
                                    </p:animRot>
                                    <p:animRot by="-1500000">
                                      <p:cBhvr>
                                        <p:cTn id="25" dur="125" fill="hold">
                                          <p:stCondLst>
                                            <p:cond delay="250"/>
                                          </p:stCondLst>
                                        </p:cTn>
                                        <p:tgtEl>
                                          <p:spTgt spid="3">
                                            <p:txEl>
                                              <p:pRg st="2" end="2"/>
                                            </p:txEl>
                                          </p:spTgt>
                                        </p:tgtEl>
                                        <p:attrNameLst>
                                          <p:attrName>r</p:attrName>
                                        </p:attrNameLst>
                                      </p:cBhvr>
                                    </p:animRot>
                                    <p:animRot by="1500000">
                                      <p:cBhvr>
                                        <p:cTn id="26" dur="125" fill="hold">
                                          <p:stCondLst>
                                            <p:cond delay="375"/>
                                          </p:stCondLst>
                                        </p:cTn>
                                        <p:tgtEl>
                                          <p:spTgt spid="3">
                                            <p:txEl>
                                              <p:pRg st="2" end="2"/>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001486"/>
          </a:xfrm>
        </p:spPr>
        <p:txBody>
          <a:bodyPr>
            <a:normAutofit/>
          </a:bodyPr>
          <a:lstStyle/>
          <a:p>
            <a:r>
              <a:rPr lang="en-US" sz="4400" dirty="0" smtClean="0"/>
              <a:t>Reasons for reduced crime rate </a:t>
            </a:r>
            <a:endParaRPr lang="en-US" sz="4400" dirty="0"/>
          </a:p>
        </p:txBody>
      </p:sp>
      <p:sp>
        <p:nvSpPr>
          <p:cNvPr id="3" name="Content Placeholder 2"/>
          <p:cNvSpPr>
            <a:spLocks noGrp="1"/>
          </p:cNvSpPr>
          <p:nvPr>
            <p:ph idx="1"/>
          </p:nvPr>
        </p:nvSpPr>
        <p:spPr>
          <a:xfrm>
            <a:off x="203201" y="1596571"/>
            <a:ext cx="9985828" cy="5152572"/>
          </a:xfrm>
        </p:spPr>
        <p:txBody>
          <a:bodyPr>
            <a:normAutofit lnSpcReduction="10000"/>
          </a:bodyPr>
          <a:lstStyle/>
          <a:p>
            <a:pPr>
              <a:lnSpc>
                <a:spcPct val="200000"/>
              </a:lnSpc>
            </a:pPr>
            <a:r>
              <a:rPr lang="en-US" sz="2000" dirty="0">
                <a:latin typeface="Times New Roman"/>
                <a:ea typeface="Calibri"/>
              </a:rPr>
              <a:t>Although Canada, for an extended period, has experienced a high crime rate among the youths, over the last two decades has experienced a decline in youth crime rate. </a:t>
            </a:r>
            <a:endParaRPr lang="en-US" sz="2000" dirty="0" smtClean="0">
              <a:latin typeface="Times New Roman"/>
              <a:ea typeface="Calibri"/>
            </a:endParaRPr>
          </a:p>
          <a:p>
            <a:pPr>
              <a:lnSpc>
                <a:spcPct val="200000"/>
              </a:lnSpc>
            </a:pPr>
            <a:r>
              <a:rPr lang="en-US" sz="2000" dirty="0" smtClean="0">
                <a:latin typeface="Times New Roman"/>
                <a:ea typeface="Calibri"/>
              </a:rPr>
              <a:t>The </a:t>
            </a:r>
            <a:r>
              <a:rPr lang="en-US" sz="2000" dirty="0">
                <a:latin typeface="Times New Roman"/>
                <a:ea typeface="Calibri"/>
              </a:rPr>
              <a:t>crime severity has declined tremendously since 2000 to reach 103 in 2010 and 54.55 in 2019. </a:t>
            </a:r>
            <a:endParaRPr lang="en-US" sz="2000" dirty="0" smtClean="0">
              <a:latin typeface="Times New Roman"/>
              <a:ea typeface="Calibri"/>
            </a:endParaRPr>
          </a:p>
          <a:p>
            <a:pPr>
              <a:lnSpc>
                <a:spcPct val="200000"/>
              </a:lnSpc>
            </a:pPr>
            <a:r>
              <a:rPr lang="en-US" sz="2000" dirty="0" smtClean="0">
                <a:latin typeface="Times New Roman"/>
                <a:ea typeface="Calibri"/>
              </a:rPr>
              <a:t>This </a:t>
            </a:r>
            <a:r>
              <a:rPr lang="en-US" sz="2000" dirty="0">
                <a:latin typeface="Times New Roman"/>
                <a:ea typeface="Calibri"/>
              </a:rPr>
              <a:t>is a sharp decline in the crime severity, although the country has not managed to eliminate the criminal activities among the youths (</a:t>
            </a:r>
            <a:r>
              <a:rPr lang="en-US" sz="2000" dirty="0" err="1">
                <a:latin typeface="Times New Roman"/>
                <a:ea typeface="Calibri"/>
              </a:rPr>
              <a:t>Cesaroni</a:t>
            </a:r>
            <a:r>
              <a:rPr lang="en-US" sz="2000" dirty="0">
                <a:latin typeface="Times New Roman"/>
                <a:ea typeface="Calibri"/>
              </a:rPr>
              <a:t> &amp; </a:t>
            </a:r>
            <a:r>
              <a:rPr lang="en-US" sz="2000" dirty="0" err="1">
                <a:latin typeface="Times New Roman"/>
                <a:ea typeface="Calibri"/>
              </a:rPr>
              <a:t>Doob</a:t>
            </a:r>
            <a:r>
              <a:rPr lang="en-US" sz="2000" dirty="0">
                <a:latin typeface="Times New Roman"/>
                <a:ea typeface="Calibri"/>
              </a:rPr>
              <a:t> 2020). </a:t>
            </a:r>
            <a:endParaRPr lang="en-US" sz="2000" dirty="0" smtClean="0">
              <a:latin typeface="Times New Roman"/>
              <a:ea typeface="Calibri"/>
            </a:endParaRPr>
          </a:p>
          <a:p>
            <a:pPr>
              <a:lnSpc>
                <a:spcPct val="200000"/>
              </a:lnSpc>
            </a:pPr>
            <a:r>
              <a:rPr lang="en-US" sz="2000" dirty="0" smtClean="0">
                <a:latin typeface="Times New Roman"/>
                <a:ea typeface="Calibri"/>
              </a:rPr>
              <a:t>The </a:t>
            </a:r>
            <a:r>
              <a:rPr lang="en-US" sz="2000" dirty="0">
                <a:latin typeface="Times New Roman"/>
                <a:ea typeface="Calibri"/>
              </a:rPr>
              <a:t>trend is associated with advanced age, a shift in unemployment rates and overall attitude change towards crimes. </a:t>
            </a:r>
            <a:endParaRPr lang="en-US" sz="2000" dirty="0"/>
          </a:p>
        </p:txBody>
      </p:sp>
    </p:spTree>
    <p:extLst>
      <p:ext uri="{BB962C8B-B14F-4D97-AF65-F5344CB8AC3E}">
        <p14:creationId xmlns:p14="http://schemas.microsoft.com/office/powerpoint/2010/main" val="24182372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4"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5" dur="1000"/>
                                        <p:tgtEl>
                                          <p:spTgt spid="3">
                                            <p:txEl>
                                              <p:pRg st="0" end="0"/>
                                            </p:txEl>
                                          </p:spTgt>
                                        </p:tgtEl>
                                      </p:cBhvr>
                                    </p:animEffect>
                                  </p:childTnLst>
                                </p:cTn>
                              </p:par>
                              <p:par>
                                <p:cTn id="16" presetID="31" presetClass="entr" presetSubtype="0" fill="hold" nodeType="with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p:cTn id="18"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9"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0"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1" dur="1000"/>
                                        <p:tgtEl>
                                          <p:spTgt spid="3">
                                            <p:txEl>
                                              <p:pRg st="1" end="1"/>
                                            </p:txEl>
                                          </p:spTgt>
                                        </p:tgtEl>
                                      </p:cBhvr>
                                    </p:animEffect>
                                  </p:childTnLst>
                                </p:cTn>
                              </p:par>
                              <p:par>
                                <p:cTn id="22" presetID="31" presetClass="entr" presetSubtype="0" fill="hold" nodeType="with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p:cTn id="24"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5"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6"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7" dur="1000"/>
                                        <p:tgtEl>
                                          <p:spTgt spid="3">
                                            <p:txEl>
                                              <p:pRg st="2" end="2"/>
                                            </p:txEl>
                                          </p:spTgt>
                                        </p:tgtEl>
                                      </p:cBhvr>
                                    </p:animEffect>
                                  </p:childTnLst>
                                </p:cTn>
                              </p:par>
                              <p:par>
                                <p:cTn id="28" presetID="31" presetClass="entr" presetSubtype="0" fill="hold" nodeType="with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p:cTn id="30"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1"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2"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3"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001486"/>
          </a:xfrm>
        </p:spPr>
        <p:txBody>
          <a:bodyPr>
            <a:normAutofit/>
          </a:bodyPr>
          <a:lstStyle/>
          <a:p>
            <a:r>
              <a:rPr lang="en-US" sz="4400" dirty="0" smtClean="0"/>
              <a:t>Reported youth crimes </a:t>
            </a:r>
            <a:endParaRPr lang="en-US" sz="4400"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59544" y="2160588"/>
            <a:ext cx="6770730" cy="4545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675586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wheel(1)">
                                      <p:cBhvr>
                                        <p:cTn id="7" dur="20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56343"/>
          </a:xfrm>
        </p:spPr>
        <p:txBody>
          <a:bodyPr>
            <a:normAutofit/>
          </a:bodyPr>
          <a:lstStyle/>
          <a:p>
            <a:r>
              <a:rPr lang="en-US" sz="4400" dirty="0" smtClean="0">
                <a:latin typeface="Times New Roman" pitchFamily="18" charset="0"/>
                <a:cs typeface="Times New Roman" pitchFamily="18" charset="0"/>
              </a:rPr>
              <a:t>References </a:t>
            </a:r>
            <a:endParaRPr lang="en-US" sz="4400" dirty="0">
              <a:latin typeface="Times New Roman" pitchFamily="18" charset="0"/>
              <a:cs typeface="Times New Roman" pitchFamily="18" charset="0"/>
            </a:endParaRPr>
          </a:p>
        </p:txBody>
      </p:sp>
      <p:sp>
        <p:nvSpPr>
          <p:cNvPr id="3" name="Content Placeholder 2"/>
          <p:cNvSpPr>
            <a:spLocks noGrp="1"/>
          </p:cNvSpPr>
          <p:nvPr>
            <p:ph idx="1"/>
          </p:nvPr>
        </p:nvSpPr>
        <p:spPr>
          <a:xfrm>
            <a:off x="145143" y="1451429"/>
            <a:ext cx="9956800" cy="5286619"/>
          </a:xfrm>
        </p:spPr>
        <p:txBody>
          <a:bodyPr>
            <a:normAutofit/>
          </a:bodyPr>
          <a:lstStyle/>
          <a:p>
            <a:pPr marL="457200" marR="0" indent="-457200" algn="just">
              <a:lnSpc>
                <a:spcPct val="200000"/>
              </a:lnSpc>
              <a:spcBef>
                <a:spcPts val="0"/>
              </a:spcBef>
              <a:spcAft>
                <a:spcPts val="1000"/>
              </a:spcAft>
            </a:pPr>
            <a:r>
              <a:rPr lang="en-US" sz="2000" dirty="0">
                <a:latin typeface="Times New Roman"/>
                <a:ea typeface="Calibri"/>
              </a:rPr>
              <a:t>Allen, M. K., &amp; </a:t>
            </a:r>
            <a:r>
              <a:rPr lang="en-US" sz="2000" dirty="0" err="1">
                <a:latin typeface="Times New Roman"/>
                <a:ea typeface="Calibri"/>
              </a:rPr>
              <a:t>Superle</a:t>
            </a:r>
            <a:r>
              <a:rPr lang="en-US" sz="2000" dirty="0">
                <a:latin typeface="Times New Roman"/>
                <a:ea typeface="Calibri"/>
              </a:rPr>
              <a:t>, T. (2016). Youth crime in Canada, 2014. </a:t>
            </a:r>
            <a:r>
              <a:rPr lang="en-US" sz="2000" i="1" dirty="0" err="1">
                <a:latin typeface="Times New Roman"/>
                <a:ea typeface="Calibri"/>
              </a:rPr>
              <a:t>Juristat</a:t>
            </a:r>
            <a:r>
              <a:rPr lang="en-US" sz="2000" i="1" dirty="0">
                <a:latin typeface="Times New Roman"/>
                <a:ea typeface="Calibri"/>
              </a:rPr>
              <a:t>: Canadian Centre for Justice Statistics</a:t>
            </a:r>
            <a:r>
              <a:rPr lang="en-US" sz="2000" dirty="0">
                <a:latin typeface="Times New Roman"/>
                <a:ea typeface="Calibri"/>
              </a:rPr>
              <a:t>, 1.</a:t>
            </a:r>
          </a:p>
          <a:p>
            <a:pPr marL="457200" marR="0" indent="-457200" algn="just">
              <a:lnSpc>
                <a:spcPct val="200000"/>
              </a:lnSpc>
              <a:spcBef>
                <a:spcPts val="0"/>
              </a:spcBef>
              <a:spcAft>
                <a:spcPts val="1000"/>
              </a:spcAft>
            </a:pPr>
            <a:r>
              <a:rPr lang="en-US" sz="2000" dirty="0" err="1">
                <a:latin typeface="Times New Roman"/>
                <a:ea typeface="Calibri"/>
              </a:rPr>
              <a:t>Cesaroni</a:t>
            </a:r>
            <a:r>
              <a:rPr lang="en-US" sz="2000" dirty="0">
                <a:latin typeface="Times New Roman"/>
                <a:ea typeface="Calibri"/>
              </a:rPr>
              <a:t>, C., &amp; </a:t>
            </a:r>
            <a:r>
              <a:rPr lang="en-US" sz="2000" dirty="0" err="1">
                <a:latin typeface="Times New Roman"/>
                <a:ea typeface="Calibri"/>
              </a:rPr>
              <a:t>Doob</a:t>
            </a:r>
            <a:r>
              <a:rPr lang="en-US" sz="2000" dirty="0">
                <a:latin typeface="Times New Roman"/>
                <a:ea typeface="Calibri"/>
              </a:rPr>
              <a:t>, A. N. (2020). </a:t>
            </a:r>
            <a:r>
              <a:rPr lang="en-US" sz="2000" i="1" dirty="0">
                <a:latin typeface="Times New Roman"/>
                <a:ea typeface="Calibri"/>
              </a:rPr>
              <a:t>Responding to youth crime in Canada</a:t>
            </a:r>
            <a:r>
              <a:rPr lang="en-US" sz="2000" dirty="0">
                <a:latin typeface="Times New Roman"/>
                <a:ea typeface="Calibri"/>
              </a:rPr>
              <a:t>. University of Toronto Press.</a:t>
            </a:r>
          </a:p>
          <a:p>
            <a:pPr marL="457200" marR="0" indent="-457200" algn="just">
              <a:lnSpc>
                <a:spcPct val="200000"/>
              </a:lnSpc>
              <a:spcBef>
                <a:spcPts val="0"/>
              </a:spcBef>
              <a:spcAft>
                <a:spcPts val="1000"/>
              </a:spcAft>
            </a:pPr>
            <a:r>
              <a:rPr lang="en-US" sz="2000" dirty="0">
                <a:latin typeface="Times New Roman"/>
                <a:ea typeface="Calibri"/>
              </a:rPr>
              <a:t>Penney, S. R., Lee, Z., &amp; </a:t>
            </a:r>
            <a:r>
              <a:rPr lang="en-US" sz="2000" dirty="0" err="1">
                <a:latin typeface="Times New Roman"/>
                <a:ea typeface="Calibri"/>
              </a:rPr>
              <a:t>Moretti</a:t>
            </a:r>
            <a:r>
              <a:rPr lang="en-US" sz="2000" dirty="0">
                <a:latin typeface="Times New Roman"/>
                <a:ea typeface="Calibri"/>
              </a:rPr>
              <a:t>, M. M. (2010). Gender differences in risk factors for violence: An examination of the predictive validity of the Structured Assessment of Violence Risk in Youth. </a:t>
            </a:r>
            <a:r>
              <a:rPr lang="en-US" sz="2000" i="1" dirty="0">
                <a:latin typeface="Times New Roman"/>
                <a:ea typeface="Calibri"/>
              </a:rPr>
              <a:t>Aggressive </a:t>
            </a:r>
            <a:r>
              <a:rPr lang="en-US" sz="2000" i="1" dirty="0" err="1">
                <a:latin typeface="Times New Roman"/>
                <a:ea typeface="Calibri"/>
              </a:rPr>
              <a:t>behaviour</a:t>
            </a:r>
            <a:r>
              <a:rPr lang="en-US" sz="2000" dirty="0">
                <a:latin typeface="Times New Roman"/>
                <a:ea typeface="Calibri"/>
              </a:rPr>
              <a:t>, </a:t>
            </a:r>
            <a:r>
              <a:rPr lang="en-US" sz="2000" i="1" dirty="0">
                <a:latin typeface="Times New Roman"/>
                <a:ea typeface="Calibri"/>
              </a:rPr>
              <a:t>36</a:t>
            </a:r>
            <a:r>
              <a:rPr lang="en-US" sz="2000" dirty="0">
                <a:latin typeface="Times New Roman"/>
                <a:ea typeface="Calibri"/>
              </a:rPr>
              <a:t>(6), 390-404.</a:t>
            </a:r>
          </a:p>
          <a:p>
            <a:endParaRPr lang="en-US" dirty="0"/>
          </a:p>
        </p:txBody>
      </p:sp>
    </p:spTree>
    <p:extLst>
      <p:ext uri="{BB962C8B-B14F-4D97-AF65-F5344CB8AC3E}">
        <p14:creationId xmlns:p14="http://schemas.microsoft.com/office/powerpoint/2010/main" val="194472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nodeType="clickEffect">
                                  <p:stCondLst>
                                    <p:cond delay="0"/>
                                  </p:stCondLst>
                                  <p:childTnLst>
                                    <p:animEffect transition="out" filter="fade">
                                      <p:cBhvr>
                                        <p:cTn id="11" dur="500" tmFilter="0, 0; .2, .5; .8, .5; 1, 0"/>
                                        <p:tgtEl>
                                          <p:spTgt spid="3">
                                            <p:txEl>
                                              <p:pRg st="0" end="0"/>
                                            </p:txEl>
                                          </p:spTgt>
                                        </p:tgtEl>
                                      </p:cBhvr>
                                    </p:animEffect>
                                    <p:animScale>
                                      <p:cBhvr>
                                        <p:cTn id="12" dur="250" autoRev="1" fill="hold"/>
                                        <p:tgtEl>
                                          <p:spTgt spid="3">
                                            <p:txEl>
                                              <p:pRg st="0" end="0"/>
                                            </p:txEl>
                                          </p:spTgt>
                                        </p:tgtEl>
                                      </p:cBhvr>
                                      <p:by x="105000" y="105000"/>
                                    </p:animScale>
                                  </p:childTnLst>
                                </p:cTn>
                              </p:par>
                              <p:par>
                                <p:cTn id="13" presetID="26" presetClass="emph" presetSubtype="0" fill="hold" nodeType="withEffect">
                                  <p:stCondLst>
                                    <p:cond delay="0"/>
                                  </p:stCondLst>
                                  <p:childTnLst>
                                    <p:animEffect transition="out" filter="fade">
                                      <p:cBhvr>
                                        <p:cTn id="14" dur="500" tmFilter="0, 0; .2, .5; .8, .5; 1, 0"/>
                                        <p:tgtEl>
                                          <p:spTgt spid="3">
                                            <p:txEl>
                                              <p:pRg st="1" end="1"/>
                                            </p:txEl>
                                          </p:spTgt>
                                        </p:tgtEl>
                                      </p:cBhvr>
                                    </p:animEffect>
                                    <p:animScale>
                                      <p:cBhvr>
                                        <p:cTn id="15" dur="250" autoRev="1" fill="hold"/>
                                        <p:tgtEl>
                                          <p:spTgt spid="3">
                                            <p:txEl>
                                              <p:pRg st="1" end="1"/>
                                            </p:txEl>
                                          </p:spTgt>
                                        </p:tgtEl>
                                      </p:cBhvr>
                                      <p:by x="105000" y="105000"/>
                                    </p:animScale>
                                  </p:childTnLst>
                                </p:cTn>
                              </p:par>
                              <p:par>
                                <p:cTn id="16" presetID="26" presetClass="emph" presetSubtype="0" fill="hold" nodeType="withEffect">
                                  <p:stCondLst>
                                    <p:cond delay="0"/>
                                  </p:stCondLst>
                                  <p:childTnLst>
                                    <p:animEffect transition="out" filter="fade">
                                      <p:cBhvr>
                                        <p:cTn id="17" dur="500" tmFilter="0, 0; .2, .5; .8, .5; 1, 0"/>
                                        <p:tgtEl>
                                          <p:spTgt spid="3">
                                            <p:txEl>
                                              <p:pRg st="2" end="2"/>
                                            </p:txEl>
                                          </p:spTgt>
                                        </p:tgtEl>
                                      </p:cBhvr>
                                    </p:animEffect>
                                    <p:animScale>
                                      <p:cBhvr>
                                        <p:cTn id="18" dur="250" autoRev="1" fill="hold"/>
                                        <p:tgtEl>
                                          <p:spTgt spid="3">
                                            <p:txEl>
                                              <p:pRg st="2" end="2"/>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25</TotalTime>
  <Words>798</Words>
  <Application>Microsoft Office PowerPoint</Application>
  <PresentationFormat>Custom</PresentationFormat>
  <Paragraphs>49</Paragraphs>
  <Slides>8</Slides>
  <Notes>5</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Facet</vt:lpstr>
      <vt:lpstr>Title page </vt:lpstr>
      <vt:lpstr>Introduction</vt:lpstr>
      <vt:lpstr>Causes of increased crime rate </vt:lpstr>
      <vt:lpstr>Cont. </vt:lpstr>
      <vt:lpstr>Cont. </vt:lpstr>
      <vt:lpstr>Reasons for reduced crime rate </vt:lpstr>
      <vt:lpstr>Reported youth crimes </vt:lpstr>
      <vt:lpstr>References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Jackson</dc:creator>
  <cp:lastModifiedBy>Windows User</cp:lastModifiedBy>
  <cp:revision>15</cp:revision>
  <dcterms:created xsi:type="dcterms:W3CDTF">2021-06-14T17:27:44Z</dcterms:created>
  <dcterms:modified xsi:type="dcterms:W3CDTF">2021-06-18T22:14:04Z</dcterms:modified>
</cp:coreProperties>
</file>